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85" r:id="rId4"/>
    <p:sldId id="258" r:id="rId5"/>
    <p:sldId id="259" r:id="rId6"/>
    <p:sldId id="260" r:id="rId7"/>
    <p:sldId id="271" r:id="rId8"/>
    <p:sldId id="272" r:id="rId9"/>
    <p:sldId id="273" r:id="rId10"/>
    <p:sldId id="270" r:id="rId11"/>
    <p:sldId id="261" r:id="rId12"/>
    <p:sldId id="287" r:id="rId13"/>
    <p:sldId id="274" r:id="rId14"/>
    <p:sldId id="262" r:id="rId15"/>
    <p:sldId id="276" r:id="rId16"/>
    <p:sldId id="275" r:id="rId17"/>
    <p:sldId id="277" r:id="rId18"/>
    <p:sldId id="278" r:id="rId19"/>
    <p:sldId id="279" r:id="rId20"/>
    <p:sldId id="263" r:id="rId21"/>
    <p:sldId id="286" r:id="rId22"/>
    <p:sldId id="280" r:id="rId23"/>
    <p:sldId id="265" r:id="rId24"/>
    <p:sldId id="281" r:id="rId25"/>
    <p:sldId id="282"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08" d="100"/>
          <a:sy n="108"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CC170-AC0C-4319-ACE4-8F120B239BC5}" type="datetimeFigureOut">
              <a:rPr lang="zh-CN" altLang="en-US" smtClean="0"/>
              <a:t>2022/6/3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65FCE-0F80-4048-B87F-3FF49295C40F}" type="slidenum">
              <a:rPr lang="zh-CN" altLang="en-US" smtClean="0"/>
              <a:t>‹#›</a:t>
            </a:fld>
            <a:endParaRPr lang="zh-CN" altLang="en-US"/>
          </a:p>
        </p:txBody>
      </p:sp>
    </p:spTree>
    <p:extLst>
      <p:ext uri="{BB962C8B-B14F-4D97-AF65-F5344CB8AC3E}">
        <p14:creationId xmlns:p14="http://schemas.microsoft.com/office/powerpoint/2010/main" val="154017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265FCE-0F80-4048-B87F-3FF49295C40F}" type="slidenum">
              <a:rPr lang="zh-CN" altLang="en-US" smtClean="0"/>
              <a:t>3</a:t>
            </a:fld>
            <a:endParaRPr lang="zh-CN" altLang="en-US"/>
          </a:p>
        </p:txBody>
      </p:sp>
    </p:spTree>
    <p:extLst>
      <p:ext uri="{BB962C8B-B14F-4D97-AF65-F5344CB8AC3E}">
        <p14:creationId xmlns:p14="http://schemas.microsoft.com/office/powerpoint/2010/main" val="364222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B265FCE-0F80-4048-B87F-3FF49295C40F}" type="slidenum">
              <a:rPr lang="zh-CN" altLang="en-US" smtClean="0"/>
              <a:t>18</a:t>
            </a:fld>
            <a:endParaRPr lang="zh-CN" altLang="en-US"/>
          </a:p>
        </p:txBody>
      </p:sp>
    </p:spTree>
    <p:extLst>
      <p:ext uri="{BB962C8B-B14F-4D97-AF65-F5344CB8AC3E}">
        <p14:creationId xmlns:p14="http://schemas.microsoft.com/office/powerpoint/2010/main" val="83094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1528923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358522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172924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1228771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343562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157436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150578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25669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397271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9719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CF0DB957-0612-4C6C-92D7-9543A6576B97}" type="datetimeFigureOut">
              <a:rPr lang="zh-CN" altLang="en-US" smtClean="0"/>
              <a:t>2022/6/3</a:t>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2573228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F0DB957-0612-4C6C-92D7-9543A6576B97}" type="datetimeFigureOut">
              <a:rPr lang="zh-CN" altLang="en-US" smtClean="0"/>
              <a:t>2022/6/3</a:t>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F9903CD-19E9-48E7-98C7-3FFE8D3AF57A}" type="slidenum">
              <a:rPr lang="zh-CN" altLang="en-US" smtClean="0"/>
              <a:t>‹#›</a:t>
            </a:fld>
            <a:endParaRPr lang="zh-CN" altLang="en-US"/>
          </a:p>
        </p:txBody>
      </p:sp>
    </p:spTree>
    <p:extLst>
      <p:ext uri="{BB962C8B-B14F-4D97-AF65-F5344CB8AC3E}">
        <p14:creationId xmlns:p14="http://schemas.microsoft.com/office/powerpoint/2010/main" val="254079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8D99A-2DE4-B2C6-ED82-F77CE63BA80F}"/>
              </a:ext>
            </a:extLst>
          </p:cNvPr>
          <p:cNvSpPr>
            <a:spLocks noGrp="1"/>
          </p:cNvSpPr>
          <p:nvPr>
            <p:ph type="ctrTitle"/>
          </p:nvPr>
        </p:nvSpPr>
        <p:spPr>
          <a:xfrm>
            <a:off x="1498309" y="2695020"/>
            <a:ext cx="6270041" cy="1503566"/>
          </a:xfrm>
        </p:spPr>
        <p:txBody>
          <a:bodyPr>
            <a:normAutofit/>
          </a:bodyPr>
          <a:lstStyle/>
          <a:p>
            <a:r>
              <a:rPr lang="en-US" altLang="zh-CN" sz="4800" b="1" dirty="0"/>
              <a:t>Motion Detection via Communication Signals</a:t>
            </a:r>
            <a:endParaRPr lang="zh-CN" altLang="en-US" sz="4800" b="1" dirty="0"/>
          </a:p>
        </p:txBody>
      </p:sp>
      <p:sp>
        <p:nvSpPr>
          <p:cNvPr id="3" name="副标题 2">
            <a:extLst>
              <a:ext uri="{FF2B5EF4-FFF2-40B4-BE49-F238E27FC236}">
                <a16:creationId xmlns:a16="http://schemas.microsoft.com/office/drawing/2014/main" id="{2DCA7F3B-5AA0-7A05-34E3-ABC4AD8137EE}"/>
              </a:ext>
            </a:extLst>
          </p:cNvPr>
          <p:cNvSpPr>
            <a:spLocks noGrp="1"/>
          </p:cNvSpPr>
          <p:nvPr>
            <p:ph type="subTitle" idx="1"/>
          </p:nvPr>
        </p:nvSpPr>
        <p:spPr>
          <a:xfrm>
            <a:off x="6839215" y="4213316"/>
            <a:ext cx="1425898" cy="381148"/>
          </a:xfrm>
        </p:spPr>
        <p:txBody>
          <a:bodyPr>
            <a:normAutofit/>
          </a:bodyPr>
          <a:lstStyle/>
          <a:p>
            <a:r>
              <a:rPr lang="en-US" altLang="zh-CN" sz="1800" dirty="0"/>
              <a:t>June 2, 2022</a:t>
            </a:r>
            <a:endParaRPr lang="zh-CN" altLang="en-US" sz="1800" dirty="0"/>
          </a:p>
        </p:txBody>
      </p:sp>
      <p:sp>
        <p:nvSpPr>
          <p:cNvPr id="4" name="标题 1">
            <a:extLst>
              <a:ext uri="{FF2B5EF4-FFF2-40B4-BE49-F238E27FC236}">
                <a16:creationId xmlns:a16="http://schemas.microsoft.com/office/drawing/2014/main" id="{FF46B241-A40A-A6CF-012E-2A02C8472D19}"/>
              </a:ext>
            </a:extLst>
          </p:cNvPr>
          <p:cNvSpPr txBox="1">
            <a:spLocks/>
          </p:cNvSpPr>
          <p:nvPr/>
        </p:nvSpPr>
        <p:spPr>
          <a:xfrm>
            <a:off x="917364" y="2367404"/>
            <a:ext cx="4494973" cy="3897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altLang="zh-CN" sz="2000" b="1" dirty="0"/>
              <a:t>Signals and Systems Laboratory Project 2</a:t>
            </a:r>
          </a:p>
        </p:txBody>
      </p:sp>
      <p:sp>
        <p:nvSpPr>
          <p:cNvPr id="5" name="标题 1">
            <a:extLst>
              <a:ext uri="{FF2B5EF4-FFF2-40B4-BE49-F238E27FC236}">
                <a16:creationId xmlns:a16="http://schemas.microsoft.com/office/drawing/2014/main" id="{FD085782-5F34-640F-FDFA-1FA528460E99}"/>
              </a:ext>
            </a:extLst>
          </p:cNvPr>
          <p:cNvSpPr txBox="1">
            <a:spLocks/>
          </p:cNvSpPr>
          <p:nvPr/>
        </p:nvSpPr>
        <p:spPr>
          <a:xfrm>
            <a:off x="9723234" y="2037693"/>
            <a:ext cx="2010041" cy="3897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en-US" altLang="zh-CN" sz="2000" b="1" dirty="0">
                <a:solidFill>
                  <a:schemeClr val="accent1">
                    <a:lumMod val="50000"/>
                  </a:schemeClr>
                </a:solidFill>
              </a:rPr>
              <a:t>Presenters</a:t>
            </a:r>
          </a:p>
        </p:txBody>
      </p:sp>
      <p:sp>
        <p:nvSpPr>
          <p:cNvPr id="6" name="矩形 5">
            <a:extLst>
              <a:ext uri="{FF2B5EF4-FFF2-40B4-BE49-F238E27FC236}">
                <a16:creationId xmlns:a16="http://schemas.microsoft.com/office/drawing/2014/main" id="{032D7EB9-1709-09AD-43D3-3BB815150A79}"/>
              </a:ext>
            </a:extLst>
          </p:cNvPr>
          <p:cNvSpPr/>
          <p:nvPr/>
        </p:nvSpPr>
        <p:spPr>
          <a:xfrm>
            <a:off x="9809007" y="2461602"/>
            <a:ext cx="1838494" cy="236146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accent1">
                    <a:lumMod val="50000"/>
                  </a:schemeClr>
                </a:solidFill>
                <a:latin typeface="Consolas" panose="020B0609020204030204" pitchFamily="49" charset="0"/>
              </a:rPr>
              <a:t>Wan Peng</a:t>
            </a:r>
          </a:p>
          <a:p>
            <a:pPr algn="ctr"/>
            <a:r>
              <a:rPr lang="en-US" altLang="zh-CN" sz="1300" dirty="0">
                <a:solidFill>
                  <a:schemeClr val="accent1">
                    <a:lumMod val="50000"/>
                  </a:schemeClr>
                </a:solidFill>
                <a:latin typeface="Consolas" panose="020B0609020204030204" pitchFamily="49" charset="0"/>
              </a:rPr>
              <a:t>12011615</a:t>
            </a:r>
          </a:p>
          <a:p>
            <a:pPr algn="ct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Wang </a:t>
            </a:r>
            <a:r>
              <a:rPr lang="en-US" altLang="zh-CN" sz="1300" dirty="0" err="1">
                <a:solidFill>
                  <a:schemeClr val="accent1">
                    <a:lumMod val="50000"/>
                  </a:schemeClr>
                </a:solidFill>
                <a:latin typeface="Consolas" panose="020B0609020204030204" pitchFamily="49" charset="0"/>
              </a:rPr>
              <a:t>Zhuoyang</a:t>
            </a: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12112907</a:t>
            </a:r>
          </a:p>
          <a:p>
            <a:pPr algn="ct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Liu </a:t>
            </a:r>
            <a:r>
              <a:rPr lang="en-US" altLang="zh-CN" sz="1300" dirty="0" err="1">
                <a:solidFill>
                  <a:schemeClr val="accent1">
                    <a:lumMod val="50000"/>
                  </a:schemeClr>
                </a:solidFill>
                <a:latin typeface="Consolas" panose="020B0609020204030204" pitchFamily="49" charset="0"/>
              </a:rPr>
              <a:t>Qianyi</a:t>
            </a: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12011812</a:t>
            </a:r>
          </a:p>
          <a:p>
            <a:pPr algn="ct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Feng </a:t>
            </a:r>
            <a:r>
              <a:rPr lang="en-US" altLang="zh-CN" sz="1300" dirty="0" err="1">
                <a:solidFill>
                  <a:schemeClr val="accent1">
                    <a:lumMod val="50000"/>
                  </a:schemeClr>
                </a:solidFill>
                <a:latin typeface="Consolas" panose="020B0609020204030204" pitchFamily="49" charset="0"/>
              </a:rPr>
              <a:t>Yanjie</a:t>
            </a:r>
            <a:endParaRPr lang="en-US" altLang="zh-CN" sz="1300" dirty="0">
              <a:solidFill>
                <a:schemeClr val="accent1">
                  <a:lumMod val="50000"/>
                </a:schemeClr>
              </a:solidFill>
              <a:latin typeface="Consolas" panose="020B0609020204030204" pitchFamily="49" charset="0"/>
            </a:endParaRPr>
          </a:p>
          <a:p>
            <a:pPr algn="ctr"/>
            <a:r>
              <a:rPr lang="en-US" altLang="zh-CN" sz="1300" dirty="0">
                <a:solidFill>
                  <a:schemeClr val="accent1">
                    <a:lumMod val="50000"/>
                  </a:schemeClr>
                </a:solidFill>
                <a:latin typeface="Consolas" panose="020B0609020204030204" pitchFamily="49" charset="0"/>
              </a:rPr>
              <a:t>12010825</a:t>
            </a:r>
          </a:p>
        </p:txBody>
      </p:sp>
    </p:spTree>
    <p:extLst>
      <p:ext uri="{BB962C8B-B14F-4D97-AF65-F5344CB8AC3E}">
        <p14:creationId xmlns:p14="http://schemas.microsoft.com/office/powerpoint/2010/main" val="2938379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endParaRPr lang="zh-CN" altLang="en-US" b="1" i="1" dirty="0"/>
          </a:p>
        </p:txBody>
      </p:sp>
      <p:sp>
        <p:nvSpPr>
          <p:cNvPr id="3" name="内容占位符 2">
            <a:extLst>
              <a:ext uri="{FF2B5EF4-FFF2-40B4-BE49-F238E27FC236}">
                <a16:creationId xmlns:a16="http://schemas.microsoft.com/office/drawing/2014/main" id="{DB32A10E-EAFA-5D4A-2CCC-F0B6375FADB7}"/>
              </a:ext>
            </a:extLst>
          </p:cNvPr>
          <p:cNvSpPr>
            <a:spLocks noGrp="1"/>
          </p:cNvSpPr>
          <p:nvPr>
            <p:ph idx="1"/>
          </p:nvPr>
        </p:nvSpPr>
        <p:spPr/>
        <p:txBody>
          <a:bodyPr/>
          <a:lstStyle/>
          <a:p>
            <a:r>
              <a:rPr lang="en-US" altLang="zh-CN" dirty="0"/>
              <a:t>Task 1: Plotting the Spectrums</a:t>
            </a:r>
          </a:p>
          <a:p>
            <a:r>
              <a:rPr lang="en-US" altLang="zh-CN" dirty="0"/>
              <a:t>Task 2: Plotting the Heatmaps</a:t>
            </a:r>
          </a:p>
          <a:p>
            <a:pPr lvl="1"/>
            <a:r>
              <a:rPr lang="en-US" altLang="zh-CN" dirty="0"/>
              <a:t>Range – Doppler Frequency</a:t>
            </a:r>
          </a:p>
          <a:p>
            <a:pPr lvl="1"/>
            <a:r>
              <a:rPr lang="en-US" altLang="zh-CN" dirty="0"/>
              <a:t>Time – Doppler Frequency</a:t>
            </a:r>
          </a:p>
          <a:p>
            <a:r>
              <a:rPr lang="en-US" altLang="zh-CN" dirty="0"/>
              <a:t>Task 3: Calculating Velocity and Displacement</a:t>
            </a:r>
            <a:endParaRPr lang="zh-CN" altLang="en-US" dirty="0"/>
          </a:p>
        </p:txBody>
      </p:sp>
    </p:spTree>
    <p:extLst>
      <p:ext uri="{BB962C8B-B14F-4D97-AF65-F5344CB8AC3E}">
        <p14:creationId xmlns:p14="http://schemas.microsoft.com/office/powerpoint/2010/main" val="129985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1</a:t>
            </a:r>
            <a:endParaRPr lang="zh-CN" altLang="en-US" b="1" i="1" dirty="0"/>
          </a:p>
        </p:txBody>
      </p:sp>
      <p:pic>
        <p:nvPicPr>
          <p:cNvPr id="7" name="图片 6" descr="图形用户界面, 图示, 应用程序, Word&#10;&#10;描述已自动生成">
            <a:extLst>
              <a:ext uri="{FF2B5EF4-FFF2-40B4-BE49-F238E27FC236}">
                <a16:creationId xmlns:a16="http://schemas.microsoft.com/office/drawing/2014/main" id="{879AB40A-B6F9-648B-673E-A0E8A83EC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015" y="1080756"/>
            <a:ext cx="6824254" cy="2807665"/>
          </a:xfrm>
          <a:prstGeom prst="rect">
            <a:avLst/>
          </a:prstGeom>
        </p:spPr>
        <p:style>
          <a:lnRef idx="2">
            <a:schemeClr val="accent1"/>
          </a:lnRef>
          <a:fillRef idx="1">
            <a:schemeClr val="lt1"/>
          </a:fillRef>
          <a:effectRef idx="0">
            <a:schemeClr val="accent1"/>
          </a:effectRef>
          <a:fontRef idx="minor">
            <a:schemeClr val="dk1"/>
          </a:fontRef>
        </p:style>
      </p:pic>
      <p:sp>
        <p:nvSpPr>
          <p:cNvPr id="8" name="文本框 7">
            <a:extLst>
              <a:ext uri="{FF2B5EF4-FFF2-40B4-BE49-F238E27FC236}">
                <a16:creationId xmlns:a16="http://schemas.microsoft.com/office/drawing/2014/main" id="{650DC6C6-43CA-31BC-E4AC-0D63824A2422}"/>
              </a:ext>
            </a:extLst>
          </p:cNvPr>
          <p:cNvSpPr txBox="1"/>
          <p:nvPr/>
        </p:nvSpPr>
        <p:spPr>
          <a:xfrm>
            <a:off x="4208015" y="3888421"/>
            <a:ext cx="6824254"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3</a:t>
            </a:r>
            <a:r>
              <a:rPr lang="en-US" altLang="zh-CN" sz="1200" i="1" kern="100" dirty="0">
                <a:latin typeface="Times New Roman" panose="02020603050405020304" pitchFamily="18" charset="0"/>
                <a:ea typeface="宋体" panose="02010600030101010101" pitchFamily="2" charset="-122"/>
              </a:rPr>
              <a:t>:</a:t>
            </a:r>
            <a:r>
              <a:rPr lang="zh-CN" altLang="en-US" sz="1200" i="1" kern="100" dirty="0">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The Simple Model of the Whole System</a:t>
            </a:r>
            <a:endParaRPr lang="zh-CN" altLang="en-US" sz="1200" dirty="0"/>
          </a:p>
        </p:txBody>
      </p:sp>
      <p:sp>
        <p:nvSpPr>
          <p:cNvPr id="9" name="内容占位符 2">
            <a:extLst>
              <a:ext uri="{FF2B5EF4-FFF2-40B4-BE49-F238E27FC236}">
                <a16:creationId xmlns:a16="http://schemas.microsoft.com/office/drawing/2014/main" id="{7ED7D2B0-5DAB-5B8B-4E42-33227DAE9710}"/>
              </a:ext>
            </a:extLst>
          </p:cNvPr>
          <p:cNvSpPr>
            <a:spLocks noGrp="1"/>
          </p:cNvSpPr>
          <p:nvPr>
            <p:ph idx="1"/>
          </p:nvPr>
        </p:nvSpPr>
        <p:spPr>
          <a:xfrm>
            <a:off x="4208014" y="4279037"/>
            <a:ext cx="6976453" cy="1705710"/>
          </a:xfrm>
        </p:spPr>
        <p:txBody>
          <a:bodyPr/>
          <a:lstStyle/>
          <a:p>
            <a:r>
              <a:rPr lang="en-US" altLang="zh-CN" dirty="0"/>
              <a:t>Step 1: Load Data</a:t>
            </a:r>
          </a:p>
          <a:p>
            <a:r>
              <a:rPr lang="en-US" altLang="zh-CN" dirty="0"/>
              <a:t>Step 2: Digital Down Convert</a:t>
            </a:r>
          </a:p>
          <a:p>
            <a:r>
              <a:rPr lang="en-US" altLang="zh-CN" dirty="0"/>
              <a:t>Step 3: Low Pass Filtering</a:t>
            </a:r>
            <a:endParaRPr lang="zh-CN" altLang="en-US" dirty="0"/>
          </a:p>
        </p:txBody>
      </p:sp>
      <p:sp>
        <p:nvSpPr>
          <p:cNvPr id="10" name="矩形 9">
            <a:extLst>
              <a:ext uri="{FF2B5EF4-FFF2-40B4-BE49-F238E27FC236}">
                <a16:creationId xmlns:a16="http://schemas.microsoft.com/office/drawing/2014/main" id="{634682CC-6287-867D-EE4F-45ED135B53C1}"/>
              </a:ext>
            </a:extLst>
          </p:cNvPr>
          <p:cNvSpPr/>
          <p:nvPr/>
        </p:nvSpPr>
        <p:spPr>
          <a:xfrm>
            <a:off x="4270159" y="2645546"/>
            <a:ext cx="3657600" cy="683580"/>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曲线 11">
            <a:extLst>
              <a:ext uri="{FF2B5EF4-FFF2-40B4-BE49-F238E27FC236}">
                <a16:creationId xmlns:a16="http://schemas.microsoft.com/office/drawing/2014/main" id="{A628B1B6-DFB4-18CF-94DA-3DFBC5C6446A}"/>
              </a:ext>
            </a:extLst>
          </p:cNvPr>
          <p:cNvCxnSpPr>
            <a:cxnSpLocks/>
            <a:stCxn id="10" idx="1"/>
            <a:endCxn id="9" idx="1"/>
          </p:cNvCxnSpPr>
          <p:nvPr/>
        </p:nvCxnSpPr>
        <p:spPr>
          <a:xfrm rot="10800000" flipV="1">
            <a:off x="4208015" y="2987336"/>
            <a:ext cx="62145" cy="2144556"/>
          </a:xfrm>
          <a:prstGeom prst="curvedConnector3">
            <a:avLst>
              <a:gd name="adj1" fmla="val 796413"/>
            </a:avLst>
          </a:prstGeom>
          <a:ln w="28575">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CEF3FC7-FA30-AAD0-7234-04D89B5F6354}"/>
              </a:ext>
            </a:extLst>
          </p:cNvPr>
          <p:cNvSpPr txBox="1"/>
          <p:nvPr/>
        </p:nvSpPr>
        <p:spPr>
          <a:xfrm>
            <a:off x="0" y="6581001"/>
            <a:ext cx="457200" cy="276999"/>
          </a:xfrm>
          <a:prstGeom prst="rect">
            <a:avLst/>
          </a:prstGeom>
          <a:noFill/>
        </p:spPr>
        <p:txBody>
          <a:bodyPr wrap="square" rtlCol="0">
            <a:spAutoFit/>
          </a:bodyPr>
          <a:lstStyle/>
          <a:p>
            <a:r>
              <a:rPr lang="en-US" altLang="zh-CN" sz="1200" dirty="0" err="1">
                <a:latin typeface="Agency FB" panose="020B0503020202020204" pitchFamily="34" charset="0"/>
              </a:rPr>
              <a:t>Fyj</a:t>
            </a:r>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3671542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1</a:t>
            </a:r>
            <a:endParaRPr lang="zh-CN" altLang="en-US" b="1" i="1" dirty="0"/>
          </a:p>
        </p:txBody>
      </p:sp>
      <p:sp>
        <p:nvSpPr>
          <p:cNvPr id="8" name="文本框 7">
            <a:extLst>
              <a:ext uri="{FF2B5EF4-FFF2-40B4-BE49-F238E27FC236}">
                <a16:creationId xmlns:a16="http://schemas.microsoft.com/office/drawing/2014/main" id="{650DC6C6-43CA-31BC-E4AC-0D63824A2422}"/>
              </a:ext>
            </a:extLst>
          </p:cNvPr>
          <p:cNvSpPr txBox="1"/>
          <p:nvPr/>
        </p:nvSpPr>
        <p:spPr>
          <a:xfrm>
            <a:off x="4509919" y="5571223"/>
            <a:ext cx="6220446"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4</a:t>
            </a:r>
            <a:r>
              <a:rPr lang="en-US" altLang="zh-CN" sz="1200" i="1" kern="100" dirty="0">
                <a:latin typeface="Times New Roman" panose="02020603050405020304" pitchFamily="18" charset="0"/>
                <a:ea typeface="宋体" panose="02010600030101010101" pitchFamily="2" charset="-122"/>
              </a:rPr>
              <a:t>:</a:t>
            </a:r>
            <a:r>
              <a:rPr lang="zh-CN" altLang="en-US" sz="1200" i="1" kern="100" dirty="0">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The Frequency Response of the LPF</a:t>
            </a:r>
            <a:endParaRPr lang="zh-CN" altLang="en-US" sz="1200" dirty="0"/>
          </a:p>
        </p:txBody>
      </p:sp>
      <p:sp>
        <p:nvSpPr>
          <p:cNvPr id="11" name="文本框 10">
            <a:extLst>
              <a:ext uri="{FF2B5EF4-FFF2-40B4-BE49-F238E27FC236}">
                <a16:creationId xmlns:a16="http://schemas.microsoft.com/office/drawing/2014/main" id="{ACEF3FC7-FA30-AAD0-7234-04D89B5F6354}"/>
              </a:ext>
            </a:extLst>
          </p:cNvPr>
          <p:cNvSpPr txBox="1"/>
          <p:nvPr/>
        </p:nvSpPr>
        <p:spPr>
          <a:xfrm>
            <a:off x="0" y="6581001"/>
            <a:ext cx="457200" cy="276999"/>
          </a:xfrm>
          <a:prstGeom prst="rect">
            <a:avLst/>
          </a:prstGeom>
          <a:noFill/>
        </p:spPr>
        <p:txBody>
          <a:bodyPr wrap="square" rtlCol="0">
            <a:spAutoFit/>
          </a:bodyPr>
          <a:lstStyle/>
          <a:p>
            <a:r>
              <a:rPr lang="en-US" altLang="zh-CN" sz="1200" dirty="0" err="1">
                <a:latin typeface="Agency FB" panose="020B0503020202020204" pitchFamily="34" charset="0"/>
              </a:rPr>
              <a:t>Fyj</a:t>
            </a:r>
            <a:endParaRPr lang="en-US" altLang="zh-CN" sz="1200" dirty="0">
              <a:latin typeface="Agency FB" panose="020B0503020202020204" pitchFamily="34" charset="0"/>
            </a:endParaRPr>
          </a:p>
        </p:txBody>
      </p:sp>
      <p:pic>
        <p:nvPicPr>
          <p:cNvPr id="13" name="图片 12">
            <a:extLst>
              <a:ext uri="{FF2B5EF4-FFF2-40B4-BE49-F238E27FC236}">
                <a16:creationId xmlns:a16="http://schemas.microsoft.com/office/drawing/2014/main" id="{A2613775-93D0-33E8-994E-58BBFB0AB9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9919" y="908968"/>
            <a:ext cx="6220446" cy="4662254"/>
          </a:xfrm>
          <a:prstGeom prst="rect">
            <a:avLst/>
          </a:prstGeom>
          <a:noFill/>
          <a:ln>
            <a:noFill/>
          </a:ln>
        </p:spPr>
      </p:pic>
    </p:spTree>
    <p:extLst>
      <p:ext uri="{BB962C8B-B14F-4D97-AF65-F5344CB8AC3E}">
        <p14:creationId xmlns:p14="http://schemas.microsoft.com/office/powerpoint/2010/main" val="311152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1</a:t>
            </a:r>
            <a:endParaRPr lang="zh-CN" altLang="en-US" b="1" i="1" dirty="0"/>
          </a:p>
        </p:txBody>
      </p:sp>
      <p:pic>
        <p:nvPicPr>
          <p:cNvPr id="6" name="图片 5">
            <a:extLst>
              <a:ext uri="{FF2B5EF4-FFF2-40B4-BE49-F238E27FC236}">
                <a16:creationId xmlns:a16="http://schemas.microsoft.com/office/drawing/2014/main" id="{D27B7DBE-35D8-76FD-99FC-57B48BE49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7657"/>
            <a:ext cx="5402023" cy="4862685"/>
          </a:xfrm>
          <a:prstGeom prst="rect">
            <a:avLst/>
          </a:prstGeom>
        </p:spPr>
        <p:style>
          <a:lnRef idx="2">
            <a:schemeClr val="accent1"/>
          </a:lnRef>
          <a:fillRef idx="1">
            <a:schemeClr val="lt1"/>
          </a:fillRef>
          <a:effectRef idx="0">
            <a:schemeClr val="accent1"/>
          </a:effectRef>
          <a:fontRef idx="minor">
            <a:schemeClr val="dk1"/>
          </a:fontRef>
        </p:style>
      </p:pic>
      <p:sp>
        <p:nvSpPr>
          <p:cNvPr id="14" name="文本框 13">
            <a:extLst>
              <a:ext uri="{FF2B5EF4-FFF2-40B4-BE49-F238E27FC236}">
                <a16:creationId xmlns:a16="http://schemas.microsoft.com/office/drawing/2014/main" id="{D677AD03-6106-F2E6-1122-F3A09AE9F203}"/>
              </a:ext>
            </a:extLst>
          </p:cNvPr>
          <p:cNvSpPr txBox="1"/>
          <p:nvPr/>
        </p:nvSpPr>
        <p:spPr>
          <a:xfrm>
            <a:off x="6096000" y="5860342"/>
            <a:ext cx="5402022"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5</a:t>
            </a:r>
            <a:r>
              <a:rPr lang="en-US" altLang="zh-CN" sz="1200" i="1" kern="100" dirty="0">
                <a:latin typeface="Times New Roman" panose="02020603050405020304" pitchFamily="18" charset="0"/>
                <a:ea typeface="宋体" panose="02010600030101010101" pitchFamily="2" charset="-122"/>
              </a:rPr>
              <a:t>:</a:t>
            </a:r>
            <a:r>
              <a:rPr lang="zh-CN" altLang="en-US" sz="1200" i="1" kern="100" dirty="0">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An Example for the Spectrum (Data 11)</a:t>
            </a:r>
            <a:endParaRPr lang="zh-CN" altLang="en-US" sz="1200" dirty="0"/>
          </a:p>
        </p:txBody>
      </p:sp>
      <p:sp>
        <p:nvSpPr>
          <p:cNvPr id="15" name="文本框 14">
            <a:extLst>
              <a:ext uri="{FF2B5EF4-FFF2-40B4-BE49-F238E27FC236}">
                <a16:creationId xmlns:a16="http://schemas.microsoft.com/office/drawing/2014/main" id="{BE114240-D75C-D7C9-43EB-F17ACF5F7BA3}"/>
              </a:ext>
            </a:extLst>
          </p:cNvPr>
          <p:cNvSpPr txBox="1"/>
          <p:nvPr/>
        </p:nvSpPr>
        <p:spPr>
          <a:xfrm>
            <a:off x="3776473" y="2124456"/>
            <a:ext cx="1706879" cy="307777"/>
          </a:xfrm>
          <a:prstGeom prst="rect">
            <a:avLst/>
          </a:prstGeom>
          <a:noFill/>
        </p:spPr>
        <p:txBody>
          <a:bodyPr wrap="square">
            <a:spAutoFit/>
          </a:bodyPr>
          <a:lstStyle/>
          <a:p>
            <a:pPr algn="ctr"/>
            <a:r>
              <a:rPr lang="en-US" altLang="zh-CN" sz="1400" i="1" kern="100" dirty="0">
                <a:solidFill>
                  <a:schemeClr val="accent1">
                    <a:lumMod val="75000"/>
                  </a:schemeClr>
                </a:solidFill>
                <a:effectLst/>
                <a:latin typeface="Times New Roman" panose="02020603050405020304" pitchFamily="18" charset="0"/>
                <a:ea typeface="宋体" panose="02010600030101010101" pitchFamily="2" charset="-122"/>
              </a:rPr>
              <a:t>Reference Signal</a:t>
            </a:r>
          </a:p>
        </p:txBody>
      </p:sp>
      <p:sp>
        <p:nvSpPr>
          <p:cNvPr id="16" name="文本框 15">
            <a:extLst>
              <a:ext uri="{FF2B5EF4-FFF2-40B4-BE49-F238E27FC236}">
                <a16:creationId xmlns:a16="http://schemas.microsoft.com/office/drawing/2014/main" id="{FC646697-D3EF-F1BC-045F-21A54A62640D}"/>
              </a:ext>
            </a:extLst>
          </p:cNvPr>
          <p:cNvSpPr txBox="1"/>
          <p:nvPr/>
        </p:nvSpPr>
        <p:spPr>
          <a:xfrm>
            <a:off x="3776473" y="4219541"/>
            <a:ext cx="1706879" cy="307777"/>
          </a:xfrm>
          <a:prstGeom prst="rect">
            <a:avLst/>
          </a:prstGeom>
          <a:noFill/>
        </p:spPr>
        <p:txBody>
          <a:bodyPr wrap="square">
            <a:spAutoFit/>
          </a:bodyPr>
          <a:lstStyle/>
          <a:p>
            <a:pPr algn="ctr"/>
            <a:r>
              <a:rPr lang="en-US" altLang="zh-CN" sz="1400" i="1" kern="100" dirty="0">
                <a:solidFill>
                  <a:schemeClr val="accent1">
                    <a:lumMod val="75000"/>
                  </a:schemeClr>
                </a:solidFill>
                <a:latin typeface="Times New Roman" panose="02020603050405020304" pitchFamily="18" charset="0"/>
                <a:ea typeface="宋体" panose="02010600030101010101" pitchFamily="2" charset="-122"/>
              </a:rPr>
              <a:t>Surveillance Signal</a:t>
            </a:r>
            <a:endParaRPr lang="en-US" altLang="zh-CN" sz="1400" i="1" kern="100" dirty="0">
              <a:solidFill>
                <a:schemeClr val="accent1">
                  <a:lumMod val="75000"/>
                </a:schemeClr>
              </a:solidFill>
              <a:effectLst/>
              <a:latin typeface="Times New Roman" panose="02020603050405020304" pitchFamily="18" charset="0"/>
              <a:ea typeface="宋体" panose="02010600030101010101" pitchFamily="2" charset="-122"/>
            </a:endParaRPr>
          </a:p>
        </p:txBody>
      </p:sp>
      <p:sp>
        <p:nvSpPr>
          <p:cNvPr id="17" name="左大括号 16">
            <a:extLst>
              <a:ext uri="{FF2B5EF4-FFF2-40B4-BE49-F238E27FC236}">
                <a16:creationId xmlns:a16="http://schemas.microsoft.com/office/drawing/2014/main" id="{EADBBAE1-28A5-1362-D03C-0951E5CAB788}"/>
              </a:ext>
            </a:extLst>
          </p:cNvPr>
          <p:cNvSpPr/>
          <p:nvPr/>
        </p:nvSpPr>
        <p:spPr>
          <a:xfrm>
            <a:off x="5629656" y="1376821"/>
            <a:ext cx="73152" cy="1805292"/>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17">
            <a:extLst>
              <a:ext uri="{FF2B5EF4-FFF2-40B4-BE49-F238E27FC236}">
                <a16:creationId xmlns:a16="http://schemas.microsoft.com/office/drawing/2014/main" id="{7F5D6ED6-F026-BA11-B6F0-BD5F45046C6A}"/>
              </a:ext>
            </a:extLst>
          </p:cNvPr>
          <p:cNvSpPr/>
          <p:nvPr/>
        </p:nvSpPr>
        <p:spPr>
          <a:xfrm>
            <a:off x="5629656" y="3482027"/>
            <a:ext cx="73152" cy="180529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71413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1</a:t>
            </a:r>
            <a:endParaRPr lang="zh-CN" altLang="en-US" b="1" dirty="0"/>
          </a:p>
        </p:txBody>
      </p:sp>
      <p:grpSp>
        <p:nvGrpSpPr>
          <p:cNvPr id="8" name="组合 7">
            <a:extLst>
              <a:ext uri="{FF2B5EF4-FFF2-40B4-BE49-F238E27FC236}">
                <a16:creationId xmlns:a16="http://schemas.microsoft.com/office/drawing/2014/main" id="{6E86C130-095B-03FE-AE7D-936F472444BE}"/>
              </a:ext>
            </a:extLst>
          </p:cNvPr>
          <p:cNvGrpSpPr/>
          <p:nvPr/>
        </p:nvGrpSpPr>
        <p:grpSpPr>
          <a:xfrm>
            <a:off x="5339529" y="771160"/>
            <a:ext cx="4623146" cy="5009844"/>
            <a:chOff x="5339529" y="771160"/>
            <a:chExt cx="4623146" cy="5009844"/>
          </a:xfrm>
        </p:grpSpPr>
        <p:pic>
          <p:nvPicPr>
            <p:cNvPr id="5" name="图片 4" descr="图形用户界面, 应用程序, 表格&#10;&#10;描述已自动生成">
              <a:extLst>
                <a:ext uri="{FF2B5EF4-FFF2-40B4-BE49-F238E27FC236}">
                  <a16:creationId xmlns:a16="http://schemas.microsoft.com/office/drawing/2014/main" id="{0D787176-CD00-9EFC-E060-3C0A75BDE142}"/>
                </a:ext>
              </a:extLst>
            </p:cNvPr>
            <p:cNvPicPr>
              <a:picLocks noChangeAspect="1"/>
            </p:cNvPicPr>
            <p:nvPr/>
          </p:nvPicPr>
          <p:blipFill rotWithShape="1">
            <a:blip r:embed="rId2">
              <a:extLst>
                <a:ext uri="{28A0092B-C50C-407E-A947-70E740481C1C}">
                  <a14:useLocalDpi xmlns:a14="http://schemas.microsoft.com/office/drawing/2010/main" val="0"/>
                </a:ext>
              </a:extLst>
            </a:blip>
            <a:srcRect r="50034"/>
            <a:stretch/>
          </p:blipFill>
          <p:spPr>
            <a:xfrm>
              <a:off x="5339529" y="771160"/>
              <a:ext cx="4623146" cy="2504922"/>
            </a:xfrm>
            <a:prstGeom prst="rect">
              <a:avLst/>
            </a:prstGeom>
          </p:spPr>
          <p:style>
            <a:lnRef idx="2">
              <a:schemeClr val="accent1"/>
            </a:lnRef>
            <a:fillRef idx="1">
              <a:schemeClr val="lt1"/>
            </a:fillRef>
            <a:effectRef idx="0">
              <a:schemeClr val="accent1"/>
            </a:effectRef>
            <a:fontRef idx="minor">
              <a:schemeClr val="dk1"/>
            </a:fontRef>
          </p:style>
        </p:pic>
        <p:pic>
          <p:nvPicPr>
            <p:cNvPr id="6" name="图片 5" descr="图形用户界面, 应用程序, 表格&#10;&#10;描述已自动生成">
              <a:extLst>
                <a:ext uri="{FF2B5EF4-FFF2-40B4-BE49-F238E27FC236}">
                  <a16:creationId xmlns:a16="http://schemas.microsoft.com/office/drawing/2014/main" id="{6999782A-EF6A-CEF2-D7BB-1896D327EBA6}"/>
                </a:ext>
              </a:extLst>
            </p:cNvPr>
            <p:cNvPicPr>
              <a:picLocks noChangeAspect="1"/>
            </p:cNvPicPr>
            <p:nvPr/>
          </p:nvPicPr>
          <p:blipFill rotWithShape="1">
            <a:blip r:embed="rId2">
              <a:extLst>
                <a:ext uri="{28A0092B-C50C-407E-A947-70E740481C1C}">
                  <a14:useLocalDpi xmlns:a14="http://schemas.microsoft.com/office/drawing/2010/main" val="0"/>
                </a:ext>
              </a:extLst>
            </a:blip>
            <a:srcRect l="50034"/>
            <a:stretch/>
          </p:blipFill>
          <p:spPr>
            <a:xfrm>
              <a:off x="5339529" y="3276082"/>
              <a:ext cx="4623146" cy="2504922"/>
            </a:xfrm>
            <a:prstGeom prst="rect">
              <a:avLst/>
            </a:prstGeom>
          </p:spPr>
          <p:style>
            <a:lnRef idx="2">
              <a:schemeClr val="accent1"/>
            </a:lnRef>
            <a:fillRef idx="1">
              <a:schemeClr val="lt1"/>
            </a:fillRef>
            <a:effectRef idx="0">
              <a:schemeClr val="accent1"/>
            </a:effectRef>
            <a:fontRef idx="minor">
              <a:schemeClr val="dk1"/>
            </a:fontRef>
          </p:style>
        </p:pic>
      </p:grpSp>
      <p:sp>
        <p:nvSpPr>
          <p:cNvPr id="7" name="文本框 6">
            <a:extLst>
              <a:ext uri="{FF2B5EF4-FFF2-40B4-BE49-F238E27FC236}">
                <a16:creationId xmlns:a16="http://schemas.microsoft.com/office/drawing/2014/main" id="{A03E2FBB-73C5-7A98-10B9-6ACD1F93BF08}"/>
              </a:ext>
            </a:extLst>
          </p:cNvPr>
          <p:cNvSpPr txBox="1"/>
          <p:nvPr/>
        </p:nvSpPr>
        <p:spPr>
          <a:xfrm>
            <a:off x="5339529" y="5781004"/>
            <a:ext cx="4623146"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6</a:t>
            </a:r>
            <a:r>
              <a:rPr lang="en-US" altLang="zh-CN" sz="1200" i="1" kern="100" dirty="0">
                <a:latin typeface="Times New Roman" panose="02020603050405020304" pitchFamily="18" charset="0"/>
                <a:ea typeface="宋体" panose="02010600030101010101" pitchFamily="2" charset="-122"/>
              </a:rPr>
              <a:t>:</a:t>
            </a:r>
            <a:r>
              <a:rPr lang="zh-CN" altLang="en-US" sz="1200" i="1" kern="100" dirty="0">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Spectrums for 20 Data Files</a:t>
            </a:r>
            <a:endParaRPr lang="zh-CN" altLang="en-US" sz="1200" dirty="0"/>
          </a:p>
        </p:txBody>
      </p:sp>
    </p:spTree>
    <p:extLst>
      <p:ext uri="{BB962C8B-B14F-4D97-AF65-F5344CB8AC3E}">
        <p14:creationId xmlns:p14="http://schemas.microsoft.com/office/powerpoint/2010/main" val="231893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2</a:t>
            </a:r>
            <a:endParaRPr lang="zh-CN" altLang="en-US" b="1" i="1" dirty="0"/>
          </a:p>
        </p:txBody>
      </p:sp>
      <p:pic>
        <p:nvPicPr>
          <p:cNvPr id="9" name="图片 8">
            <a:extLst>
              <a:ext uri="{FF2B5EF4-FFF2-40B4-BE49-F238E27FC236}">
                <a16:creationId xmlns:a16="http://schemas.microsoft.com/office/drawing/2014/main" id="{47EFCF60-4326-D203-4595-64EF8C6FECB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3753" y="603166"/>
            <a:ext cx="3693795" cy="2768600"/>
          </a:xfrm>
          <a:prstGeom prst="rect">
            <a:avLst/>
          </a:prstGeom>
          <a:ln/>
        </p:spPr>
        <p:style>
          <a:lnRef idx="2">
            <a:schemeClr val="accent1"/>
          </a:lnRef>
          <a:fillRef idx="1">
            <a:schemeClr val="lt1"/>
          </a:fillRef>
          <a:effectRef idx="0">
            <a:schemeClr val="accent1"/>
          </a:effectRef>
          <a:fontRef idx="minor">
            <a:schemeClr val="dk1"/>
          </a:fontRef>
        </p:style>
      </p:pic>
      <p:pic>
        <p:nvPicPr>
          <p:cNvPr id="10" name="图片 9">
            <a:extLst>
              <a:ext uri="{FF2B5EF4-FFF2-40B4-BE49-F238E27FC236}">
                <a16:creationId xmlns:a16="http://schemas.microsoft.com/office/drawing/2014/main" id="{3B0EC4AE-1E7A-1F89-0AB8-5E8B7AD70C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7548" y="603166"/>
            <a:ext cx="3693160" cy="2767965"/>
          </a:xfrm>
          <a:prstGeom prst="rect">
            <a:avLst/>
          </a:prstGeom>
          <a:ln/>
        </p:spPr>
        <p:style>
          <a:lnRef idx="2">
            <a:schemeClr val="accent1"/>
          </a:lnRef>
          <a:fillRef idx="1">
            <a:schemeClr val="lt1"/>
          </a:fillRef>
          <a:effectRef idx="0">
            <a:schemeClr val="accent1"/>
          </a:effectRef>
          <a:fontRef idx="minor">
            <a:schemeClr val="dk1"/>
          </a:fontRef>
        </p:style>
      </p:pic>
      <p:pic>
        <p:nvPicPr>
          <p:cNvPr id="11" name="图片 10">
            <a:extLst>
              <a:ext uri="{FF2B5EF4-FFF2-40B4-BE49-F238E27FC236}">
                <a16:creationId xmlns:a16="http://schemas.microsoft.com/office/drawing/2014/main" id="{3434D5FA-AF39-A7C6-39BC-D7362A067E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388" y="3371131"/>
            <a:ext cx="3693160" cy="2767965"/>
          </a:xfrm>
          <a:prstGeom prst="rect">
            <a:avLst/>
          </a:prstGeom>
          <a:ln/>
        </p:spPr>
        <p:style>
          <a:lnRef idx="2">
            <a:schemeClr val="accent1"/>
          </a:lnRef>
          <a:fillRef idx="1">
            <a:schemeClr val="lt1"/>
          </a:fillRef>
          <a:effectRef idx="0">
            <a:schemeClr val="accent1"/>
          </a:effectRef>
          <a:fontRef idx="minor">
            <a:schemeClr val="dk1"/>
          </a:fontRef>
        </p:style>
      </p:pic>
      <p:pic>
        <p:nvPicPr>
          <p:cNvPr id="12" name="图片 11">
            <a:extLst>
              <a:ext uri="{FF2B5EF4-FFF2-40B4-BE49-F238E27FC236}">
                <a16:creationId xmlns:a16="http://schemas.microsoft.com/office/drawing/2014/main" id="{45409CE1-6FC7-0B9B-C415-29673AEC571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7548" y="3371131"/>
            <a:ext cx="3693160" cy="2767965"/>
          </a:xfrm>
          <a:prstGeom prst="rect">
            <a:avLst/>
          </a:prstGeom>
          <a:ln/>
        </p:spPr>
        <p:style>
          <a:lnRef idx="2">
            <a:schemeClr val="accent1"/>
          </a:lnRef>
          <a:fillRef idx="1">
            <a:schemeClr val="lt1"/>
          </a:fillRef>
          <a:effectRef idx="0">
            <a:schemeClr val="accent1"/>
          </a:effectRef>
          <a:fontRef idx="minor">
            <a:schemeClr val="dk1"/>
          </a:fontRef>
        </p:style>
      </p:pic>
      <p:sp>
        <p:nvSpPr>
          <p:cNvPr id="13" name="文本框 12">
            <a:extLst>
              <a:ext uri="{FF2B5EF4-FFF2-40B4-BE49-F238E27FC236}">
                <a16:creationId xmlns:a16="http://schemas.microsoft.com/office/drawing/2014/main" id="{2EE0AEE8-BF93-5EA2-C8F7-35C706F45369}"/>
              </a:ext>
            </a:extLst>
          </p:cNvPr>
          <p:cNvSpPr txBox="1"/>
          <p:nvPr/>
        </p:nvSpPr>
        <p:spPr>
          <a:xfrm>
            <a:off x="4013753" y="6139096"/>
            <a:ext cx="7386955"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7 ~ 10</a:t>
            </a:r>
            <a:r>
              <a:rPr lang="en-US" altLang="zh-CN" sz="1200" i="1" kern="100" dirty="0">
                <a:latin typeface="Times New Roman" panose="02020603050405020304" pitchFamily="18" charset="0"/>
                <a:ea typeface="宋体" panose="02010600030101010101" pitchFamily="2" charset="-122"/>
              </a:rPr>
              <a:t>:</a:t>
            </a:r>
            <a:r>
              <a:rPr lang="zh-CN" altLang="en-US" sz="1200" i="1" kern="100" dirty="0">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Four Examples of Range – Doppler Frequency Heatmaps</a:t>
            </a:r>
            <a:endParaRPr lang="zh-CN" altLang="en-US" sz="1200" dirty="0"/>
          </a:p>
        </p:txBody>
      </p:sp>
      <p:sp>
        <p:nvSpPr>
          <p:cNvPr id="8" name="文本框 7">
            <a:extLst>
              <a:ext uri="{FF2B5EF4-FFF2-40B4-BE49-F238E27FC236}">
                <a16:creationId xmlns:a16="http://schemas.microsoft.com/office/drawing/2014/main" id="{37AD7DDC-7195-5424-69EC-7D6B413E36CE}"/>
              </a:ext>
            </a:extLst>
          </p:cNvPr>
          <p:cNvSpPr txBox="1"/>
          <p:nvPr/>
        </p:nvSpPr>
        <p:spPr>
          <a:xfrm>
            <a:off x="0" y="6581001"/>
            <a:ext cx="457200" cy="276999"/>
          </a:xfrm>
          <a:prstGeom prst="rect">
            <a:avLst/>
          </a:prstGeom>
          <a:noFill/>
        </p:spPr>
        <p:txBody>
          <a:bodyPr wrap="square" rtlCol="0">
            <a:spAutoFit/>
          </a:bodyPr>
          <a:lstStyle/>
          <a:p>
            <a:r>
              <a:rPr lang="en-US" altLang="zh-CN" sz="1200" dirty="0" err="1">
                <a:latin typeface="Agency FB" panose="020B0503020202020204" pitchFamily="34" charset="0"/>
              </a:rPr>
              <a:t>Lqy</a:t>
            </a:r>
            <a:endParaRPr lang="en-US" altLang="zh-CN" sz="1200" dirty="0">
              <a:latin typeface="Agency FB" panose="020B0503020202020204" pitchFamily="34" charset="0"/>
            </a:endParaRPr>
          </a:p>
        </p:txBody>
      </p:sp>
      <p:sp>
        <p:nvSpPr>
          <p:cNvPr id="14" name="文本框 13">
            <a:extLst>
              <a:ext uri="{FF2B5EF4-FFF2-40B4-BE49-F238E27FC236}">
                <a16:creationId xmlns:a16="http://schemas.microsoft.com/office/drawing/2014/main" id="{6A2096C6-850F-276B-2326-2F5B02CC6130}"/>
              </a:ext>
            </a:extLst>
          </p:cNvPr>
          <p:cNvSpPr txBox="1"/>
          <p:nvPr/>
        </p:nvSpPr>
        <p:spPr>
          <a:xfrm>
            <a:off x="4013752" y="6442501"/>
            <a:ext cx="7386955" cy="276999"/>
          </a:xfrm>
          <a:prstGeom prst="rect">
            <a:avLst/>
          </a:prstGeom>
          <a:noFill/>
        </p:spPr>
        <p:txBody>
          <a:bodyPr wrap="square">
            <a:spAutoFit/>
          </a:bodyPr>
          <a:lstStyle/>
          <a:p>
            <a:pPr algn="ctr"/>
            <a:r>
              <a:rPr lang="zh-CN" altLang="en-US" sz="1200" i="1" kern="100" dirty="0">
                <a:latin typeface="Times New Roman" panose="02020603050405020304" pitchFamily="18" charset="0"/>
                <a:ea typeface="宋体" panose="02010600030101010101" pitchFamily="2" charset="-122"/>
              </a:rPr>
              <a:t>降噪</a:t>
            </a:r>
            <a:r>
              <a:rPr lang="en-US" altLang="zh-CN" sz="1200" i="1" kern="100" dirty="0">
                <a:latin typeface="Times New Roman" panose="02020603050405020304" pitchFamily="18" charset="0"/>
                <a:ea typeface="宋体" panose="02010600030101010101" pitchFamily="2" charset="-122"/>
              </a:rPr>
              <a:t> —— </a:t>
            </a:r>
            <a:r>
              <a:rPr lang="zh-CN" altLang="en-US" sz="1200" i="1" kern="100" dirty="0">
                <a:latin typeface="Times New Roman" panose="02020603050405020304" pitchFamily="18" charset="0"/>
                <a:ea typeface="宋体" panose="02010600030101010101" pitchFamily="2" charset="-122"/>
              </a:rPr>
              <a:t>讲绝对值归一化至 </a:t>
            </a:r>
            <a:r>
              <a:rPr lang="en-US" altLang="zh-CN" sz="1200" i="1" kern="100" dirty="0">
                <a:latin typeface="Times New Roman" panose="02020603050405020304" pitchFamily="18" charset="0"/>
                <a:ea typeface="宋体" panose="02010600030101010101" pitchFamily="2" charset="-122"/>
              </a:rPr>
              <a:t>0 ~ 1 </a:t>
            </a:r>
            <a:r>
              <a:rPr lang="zh-CN" altLang="en-US" sz="1200" i="1" kern="100" dirty="0">
                <a:latin typeface="Times New Roman" panose="02020603050405020304" pitchFamily="18" charset="0"/>
                <a:ea typeface="宋体" panose="02010600030101010101" pitchFamily="2" charset="-122"/>
              </a:rPr>
              <a:t>区间后取三次幂</a:t>
            </a:r>
            <a:endParaRPr lang="zh-CN" altLang="en-US" sz="1200" dirty="0"/>
          </a:p>
        </p:txBody>
      </p:sp>
    </p:spTree>
    <p:extLst>
      <p:ext uri="{BB962C8B-B14F-4D97-AF65-F5344CB8AC3E}">
        <p14:creationId xmlns:p14="http://schemas.microsoft.com/office/powerpoint/2010/main" val="449776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2</a:t>
            </a:r>
            <a:endParaRPr lang="zh-CN" altLang="en-US" b="1" i="1" dirty="0"/>
          </a:p>
        </p:txBody>
      </p:sp>
      <p:pic>
        <p:nvPicPr>
          <p:cNvPr id="6" name="图片 5" descr="手机屏幕截图&#10;&#10;中度可信度描述已自动生成">
            <a:extLst>
              <a:ext uri="{FF2B5EF4-FFF2-40B4-BE49-F238E27FC236}">
                <a16:creationId xmlns:a16="http://schemas.microsoft.com/office/drawing/2014/main" id="{D20A2FC1-E356-F7F1-469A-8FD21B35D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61" y="850880"/>
            <a:ext cx="4623146" cy="4874140"/>
          </a:xfrm>
          <a:prstGeom prst="rect">
            <a:avLst/>
          </a:prstGeom>
        </p:spPr>
        <p:style>
          <a:lnRef idx="2">
            <a:schemeClr val="accent1"/>
          </a:lnRef>
          <a:fillRef idx="1">
            <a:schemeClr val="lt1"/>
          </a:fillRef>
          <a:effectRef idx="0">
            <a:schemeClr val="accent1"/>
          </a:effectRef>
          <a:fontRef idx="minor">
            <a:schemeClr val="dk1"/>
          </a:fontRef>
        </p:style>
      </p:pic>
      <p:sp>
        <p:nvSpPr>
          <p:cNvPr id="13" name="文本框 12">
            <a:extLst>
              <a:ext uri="{FF2B5EF4-FFF2-40B4-BE49-F238E27FC236}">
                <a16:creationId xmlns:a16="http://schemas.microsoft.com/office/drawing/2014/main" id="{FDBD9780-0A75-2FE6-D111-E049F57FF31F}"/>
              </a:ext>
            </a:extLst>
          </p:cNvPr>
          <p:cNvSpPr txBox="1"/>
          <p:nvPr/>
        </p:nvSpPr>
        <p:spPr>
          <a:xfrm>
            <a:off x="5446061" y="5730121"/>
            <a:ext cx="4623146"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a:t>
            </a:r>
            <a:r>
              <a:rPr lang="en-US" altLang="zh-CN" sz="1200" i="1" kern="100" dirty="0">
                <a:latin typeface="Times New Roman" panose="02020603050405020304" pitchFamily="18" charset="0"/>
                <a:ea typeface="宋体" panose="02010600030101010101" pitchFamily="2" charset="-122"/>
              </a:rPr>
              <a:t>11: Heatmaps for 20 Data Files</a:t>
            </a:r>
          </a:p>
        </p:txBody>
      </p:sp>
    </p:spTree>
    <p:extLst>
      <p:ext uri="{BB962C8B-B14F-4D97-AF65-F5344CB8AC3E}">
        <p14:creationId xmlns:p14="http://schemas.microsoft.com/office/powerpoint/2010/main" val="2270259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2</a:t>
            </a:r>
            <a:endParaRPr lang="zh-CN" altLang="en-US" b="1" i="1" dirty="0"/>
          </a:p>
        </p:txBody>
      </p:sp>
      <p:sp>
        <p:nvSpPr>
          <p:cNvPr id="13" name="文本框 12">
            <a:extLst>
              <a:ext uri="{FF2B5EF4-FFF2-40B4-BE49-F238E27FC236}">
                <a16:creationId xmlns:a16="http://schemas.microsoft.com/office/drawing/2014/main" id="{FDBD9780-0A75-2FE6-D111-E049F57FF31F}"/>
              </a:ext>
            </a:extLst>
          </p:cNvPr>
          <p:cNvSpPr txBox="1"/>
          <p:nvPr/>
        </p:nvSpPr>
        <p:spPr>
          <a:xfrm>
            <a:off x="5522182" y="6288800"/>
            <a:ext cx="4209648"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12:</a:t>
            </a:r>
            <a:r>
              <a:rPr lang="zh-CN" altLang="en-US" sz="1200" i="1" kern="100" dirty="0">
                <a:effectLst/>
                <a:latin typeface="Times New Roman" panose="02020603050405020304" pitchFamily="18" charset="0"/>
                <a:ea typeface="宋体" panose="02010600030101010101" pitchFamily="2" charset="-122"/>
              </a:rPr>
              <a:t> </a:t>
            </a:r>
            <a:r>
              <a:rPr lang="en-US" altLang="zh-CN" sz="1200" i="1" kern="100" dirty="0">
                <a:effectLst/>
                <a:latin typeface="Times New Roman" panose="02020603050405020304" pitchFamily="18" charset="0"/>
                <a:ea typeface="宋体" panose="02010600030101010101" pitchFamily="2" charset="-122"/>
              </a:rPr>
              <a:t>The</a:t>
            </a:r>
            <a:r>
              <a:rPr lang="zh-CN" altLang="en-US" sz="1200" i="1" kern="100" dirty="0">
                <a:effectLst/>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Time – Doppler Frequency Spectrum</a:t>
            </a:r>
          </a:p>
        </p:txBody>
      </p:sp>
      <p:pic>
        <p:nvPicPr>
          <p:cNvPr id="4" name="图片 3" descr="图表, 直方图&#10;&#10;描述已自动生成">
            <a:extLst>
              <a:ext uri="{FF2B5EF4-FFF2-40B4-BE49-F238E27FC236}">
                <a16:creationId xmlns:a16="http://schemas.microsoft.com/office/drawing/2014/main" id="{51AA73C6-7FDE-37B1-965D-828CEFA3AE90}"/>
              </a:ext>
            </a:extLst>
          </p:cNvPr>
          <p:cNvPicPr>
            <a:picLocks noChangeAspect="1"/>
          </p:cNvPicPr>
          <p:nvPr/>
        </p:nvPicPr>
        <p:blipFill rotWithShape="1">
          <a:blip r:embed="rId2">
            <a:extLst>
              <a:ext uri="{28A0092B-C50C-407E-A947-70E740481C1C}">
                <a14:useLocalDpi xmlns:a14="http://schemas.microsoft.com/office/drawing/2010/main" val="0"/>
              </a:ext>
            </a:extLst>
          </a:blip>
          <a:srcRect l="3329" t="4726" r="8227" b="5309"/>
          <a:stretch/>
        </p:blipFill>
        <p:spPr>
          <a:xfrm>
            <a:off x="5522182" y="574301"/>
            <a:ext cx="4209648" cy="5709398"/>
          </a:xfrm>
          <a:prstGeom prst="rect">
            <a:avLst/>
          </a:prstGeom>
        </p:spPr>
      </p:pic>
      <p:sp>
        <p:nvSpPr>
          <p:cNvPr id="5" name="文本框 4">
            <a:extLst>
              <a:ext uri="{FF2B5EF4-FFF2-40B4-BE49-F238E27FC236}">
                <a16:creationId xmlns:a16="http://schemas.microsoft.com/office/drawing/2014/main" id="{F69E5FE3-171A-12AF-93B7-70584B90D70C}"/>
              </a:ext>
            </a:extLst>
          </p:cNvPr>
          <p:cNvSpPr txBox="1"/>
          <p:nvPr/>
        </p:nvSpPr>
        <p:spPr>
          <a:xfrm>
            <a:off x="3674332" y="3193595"/>
            <a:ext cx="1771650" cy="461665"/>
          </a:xfrm>
          <a:prstGeom prst="rect">
            <a:avLst/>
          </a:prstGeom>
          <a:noFill/>
        </p:spPr>
        <p:txBody>
          <a:bodyPr wrap="square">
            <a:spAutoFit/>
          </a:bodyPr>
          <a:lstStyle/>
          <a:p>
            <a:pPr algn="ctr"/>
            <a:r>
              <a:rPr lang="zh-CN" altLang="en-US" sz="1200" i="1" kern="100" dirty="0">
                <a:latin typeface="Times New Roman" panose="02020603050405020304" pitchFamily="18" charset="0"/>
                <a:ea typeface="宋体" panose="02010600030101010101" pitchFamily="2" charset="-122"/>
              </a:rPr>
              <a:t>滑动窗口的滑动间隔</a:t>
            </a:r>
            <a:endParaRPr lang="en-US" altLang="zh-CN" sz="1200" i="1" kern="100" dirty="0">
              <a:latin typeface="Times New Roman" panose="02020603050405020304" pitchFamily="18" charset="0"/>
              <a:ea typeface="宋体" panose="02010600030101010101" pitchFamily="2" charset="-122"/>
            </a:endParaRPr>
          </a:p>
          <a:p>
            <a:pPr algn="ctr"/>
            <a:r>
              <a:rPr lang="zh-CN" altLang="en-US" sz="1200" i="1" kern="100" dirty="0">
                <a:latin typeface="Times New Roman" panose="02020603050405020304" pitchFamily="18" charset="0"/>
                <a:ea typeface="宋体" panose="02010600030101010101" pitchFamily="2" charset="-122"/>
              </a:rPr>
              <a:t>调至 </a:t>
            </a:r>
            <a:r>
              <a:rPr lang="en-US" altLang="zh-CN" sz="1200" i="1" kern="100" dirty="0">
                <a:latin typeface="Times New Roman" panose="02020603050405020304" pitchFamily="18" charset="0"/>
                <a:ea typeface="宋体" panose="02010600030101010101" pitchFamily="2" charset="-122"/>
              </a:rPr>
              <a:t>0.1s</a:t>
            </a:r>
          </a:p>
        </p:txBody>
      </p:sp>
    </p:spTree>
    <p:extLst>
      <p:ext uri="{BB962C8B-B14F-4D97-AF65-F5344CB8AC3E}">
        <p14:creationId xmlns:p14="http://schemas.microsoft.com/office/powerpoint/2010/main" val="106936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2</a:t>
            </a:r>
            <a:endParaRPr lang="zh-CN" altLang="en-US" b="1" i="1" dirty="0"/>
          </a:p>
        </p:txBody>
      </p:sp>
      <p:sp>
        <p:nvSpPr>
          <p:cNvPr id="13" name="文本框 12">
            <a:extLst>
              <a:ext uri="{FF2B5EF4-FFF2-40B4-BE49-F238E27FC236}">
                <a16:creationId xmlns:a16="http://schemas.microsoft.com/office/drawing/2014/main" id="{FDBD9780-0A75-2FE6-D111-E049F57FF31F}"/>
              </a:ext>
            </a:extLst>
          </p:cNvPr>
          <p:cNvSpPr txBox="1"/>
          <p:nvPr/>
        </p:nvSpPr>
        <p:spPr>
          <a:xfrm>
            <a:off x="3670827" y="5841057"/>
            <a:ext cx="7949681"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13 ~ 14:</a:t>
            </a:r>
            <a:r>
              <a:rPr lang="zh-CN" altLang="en-US" sz="1200" i="1" kern="100" dirty="0">
                <a:effectLst/>
                <a:latin typeface="Times New Roman" panose="02020603050405020304" pitchFamily="18" charset="0"/>
                <a:ea typeface="宋体" panose="02010600030101010101" pitchFamily="2" charset="-122"/>
              </a:rPr>
              <a:t> </a:t>
            </a:r>
            <a:r>
              <a:rPr lang="en-US" altLang="zh-CN" sz="1200" i="1" kern="100" dirty="0">
                <a:effectLst/>
                <a:latin typeface="Times New Roman" panose="02020603050405020304" pitchFamily="18" charset="0"/>
                <a:ea typeface="宋体" panose="02010600030101010101" pitchFamily="2" charset="-122"/>
              </a:rPr>
              <a:t>The</a:t>
            </a:r>
            <a:r>
              <a:rPr lang="zh-CN" altLang="en-US" sz="1200" i="1" kern="100" dirty="0">
                <a:effectLst/>
                <a:latin typeface="Times New Roman" panose="02020603050405020304" pitchFamily="18" charset="0"/>
                <a:ea typeface="宋体" panose="02010600030101010101" pitchFamily="2" charset="-122"/>
              </a:rPr>
              <a:t> </a:t>
            </a:r>
            <a:r>
              <a:rPr lang="en-US" altLang="zh-CN" sz="1200" i="1" kern="100" dirty="0">
                <a:latin typeface="Times New Roman" panose="02020603050405020304" pitchFamily="18" charset="0"/>
                <a:ea typeface="宋体" panose="02010600030101010101" pitchFamily="2" charset="-122"/>
              </a:rPr>
              <a:t>Time – Doppler Frequency Spectrum (Higher Sampling Rates in Respective Axis)</a:t>
            </a:r>
          </a:p>
        </p:txBody>
      </p:sp>
      <p:pic>
        <p:nvPicPr>
          <p:cNvPr id="5" name="图片 4" descr="电脑萤幕画面&#10;&#10;描述已自动生成">
            <a:extLst>
              <a:ext uri="{FF2B5EF4-FFF2-40B4-BE49-F238E27FC236}">
                <a16:creationId xmlns:a16="http://schemas.microsoft.com/office/drawing/2014/main" id="{A5AB4378-08A6-C262-E6A7-5E9BEA36B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827" y="541269"/>
            <a:ext cx="3974841" cy="5299788"/>
          </a:xfrm>
          <a:prstGeom prst="rect">
            <a:avLst/>
          </a:prstGeom>
        </p:spPr>
      </p:pic>
      <p:pic>
        <p:nvPicPr>
          <p:cNvPr id="7" name="图片 6" descr="图片包含 图形用户界面&#10;&#10;描述已自动生成">
            <a:extLst>
              <a:ext uri="{FF2B5EF4-FFF2-40B4-BE49-F238E27FC236}">
                <a16:creationId xmlns:a16="http://schemas.microsoft.com/office/drawing/2014/main" id="{E875CE3C-75FD-21C0-77A3-19C6045392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668" y="541269"/>
            <a:ext cx="3974841" cy="5299788"/>
          </a:xfrm>
          <a:prstGeom prst="rect">
            <a:avLst/>
          </a:prstGeom>
        </p:spPr>
      </p:pic>
    </p:spTree>
    <p:extLst>
      <p:ext uri="{BB962C8B-B14F-4D97-AF65-F5344CB8AC3E}">
        <p14:creationId xmlns:p14="http://schemas.microsoft.com/office/powerpoint/2010/main" val="563866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Results</a:t>
            </a:r>
            <a:br>
              <a:rPr lang="en-US" altLang="zh-CN" b="1" i="1" dirty="0"/>
            </a:br>
            <a:r>
              <a:rPr lang="en-US" altLang="zh-CN" b="1" i="1" dirty="0"/>
              <a:t>&amp;</a:t>
            </a:r>
            <a:br>
              <a:rPr lang="en-US" altLang="zh-CN" b="1" i="1" dirty="0"/>
            </a:br>
            <a:r>
              <a:rPr lang="en-US" altLang="zh-CN" b="1" i="1" dirty="0"/>
              <a:t>Analysis</a:t>
            </a:r>
            <a:br>
              <a:rPr lang="en-US" altLang="zh-CN" b="1" dirty="0"/>
            </a:br>
            <a:br>
              <a:rPr lang="en-US" altLang="zh-CN" b="1" dirty="0"/>
            </a:br>
            <a:r>
              <a:rPr lang="en-US" altLang="zh-CN" b="1" dirty="0"/>
              <a:t>Task 3</a:t>
            </a:r>
            <a:endParaRPr lang="zh-CN" altLang="en-US" b="1" i="1" dirty="0"/>
          </a:p>
        </p:txBody>
      </p:sp>
      <p:pic>
        <p:nvPicPr>
          <p:cNvPr id="5" name="图片 4" descr="图表, 折线图&#10;&#10;描述已自动生成">
            <a:extLst>
              <a:ext uri="{FF2B5EF4-FFF2-40B4-BE49-F238E27FC236}">
                <a16:creationId xmlns:a16="http://schemas.microsoft.com/office/drawing/2014/main" id="{97370AAB-C0ED-CFC5-C8C6-BDAE522BA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56" y="919650"/>
            <a:ext cx="5850698" cy="4389695"/>
          </a:xfrm>
          <a:prstGeom prst="rect">
            <a:avLst/>
          </a:prstGeom>
        </p:spPr>
      </p:pic>
      <p:sp>
        <p:nvSpPr>
          <p:cNvPr id="7" name="文本框 6">
            <a:extLst>
              <a:ext uri="{FF2B5EF4-FFF2-40B4-BE49-F238E27FC236}">
                <a16:creationId xmlns:a16="http://schemas.microsoft.com/office/drawing/2014/main" id="{FA299AD3-7580-C27A-41CC-59366B26C5E4}"/>
              </a:ext>
            </a:extLst>
          </p:cNvPr>
          <p:cNvSpPr txBox="1"/>
          <p:nvPr/>
        </p:nvSpPr>
        <p:spPr>
          <a:xfrm>
            <a:off x="4696055" y="5520833"/>
            <a:ext cx="5850700"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15: Velocity and Displacement for the Runner</a:t>
            </a:r>
            <a:endParaRPr lang="en-US" altLang="zh-CN" sz="1200" i="1"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2957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endParaRPr lang="zh-CN" altLang="en-US" b="1" i="1" dirty="0"/>
          </a:p>
        </p:txBody>
      </p:sp>
      <p:sp>
        <p:nvSpPr>
          <p:cNvPr id="3" name="内容占位符 2">
            <a:extLst>
              <a:ext uri="{FF2B5EF4-FFF2-40B4-BE49-F238E27FC236}">
                <a16:creationId xmlns:a16="http://schemas.microsoft.com/office/drawing/2014/main" id="{DB32A10E-EAFA-5D4A-2CCC-F0B6375FADB7}"/>
              </a:ext>
            </a:extLst>
          </p:cNvPr>
          <p:cNvSpPr>
            <a:spLocks noGrp="1"/>
          </p:cNvSpPr>
          <p:nvPr>
            <p:ph idx="1"/>
          </p:nvPr>
        </p:nvSpPr>
        <p:spPr/>
        <p:txBody>
          <a:bodyPr/>
          <a:lstStyle/>
          <a:p>
            <a:r>
              <a:rPr lang="en-US" altLang="zh-CN" dirty="0"/>
              <a:t>Background Information</a:t>
            </a:r>
          </a:p>
          <a:p>
            <a:pPr lvl="1"/>
            <a:r>
              <a:rPr lang="en-US" altLang="zh-CN" dirty="0"/>
              <a:t>Multipath Propagation</a:t>
            </a:r>
          </a:p>
          <a:p>
            <a:pPr lvl="1"/>
            <a:r>
              <a:rPr lang="en-US" altLang="zh-CN" dirty="0"/>
              <a:t>Doppler Shifting</a:t>
            </a:r>
          </a:p>
          <a:p>
            <a:pPr lvl="1"/>
            <a:r>
              <a:rPr lang="en-US" altLang="zh-CN" dirty="0"/>
              <a:t>Radar</a:t>
            </a:r>
          </a:p>
          <a:p>
            <a:r>
              <a:rPr lang="en-US" altLang="zh-CN" dirty="0"/>
              <a:t>Objective</a:t>
            </a:r>
          </a:p>
          <a:p>
            <a:r>
              <a:rPr lang="en-US" altLang="zh-CN" dirty="0"/>
              <a:t>Methodology</a:t>
            </a:r>
          </a:p>
          <a:p>
            <a:pPr lvl="1"/>
            <a:r>
              <a:rPr lang="en-US" altLang="zh-CN" dirty="0"/>
              <a:t>Motion Analysis</a:t>
            </a:r>
          </a:p>
          <a:p>
            <a:pPr lvl="1"/>
            <a:r>
              <a:rPr lang="en-US" altLang="zh-CN" dirty="0"/>
              <a:t>Ambiguity Function</a:t>
            </a:r>
            <a:endParaRPr lang="zh-CN" altLang="en-US" dirty="0"/>
          </a:p>
        </p:txBody>
      </p:sp>
    </p:spTree>
    <p:extLst>
      <p:ext uri="{BB962C8B-B14F-4D97-AF65-F5344CB8AC3E}">
        <p14:creationId xmlns:p14="http://schemas.microsoft.com/office/powerpoint/2010/main" val="3483700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Extension</a:t>
            </a:r>
            <a:endParaRPr lang="zh-CN" altLang="en-US" b="1" i="1" dirty="0"/>
          </a:p>
        </p:txBody>
      </p:sp>
      <p:sp>
        <p:nvSpPr>
          <p:cNvPr id="3" name="内容占位符 2">
            <a:extLst>
              <a:ext uri="{FF2B5EF4-FFF2-40B4-BE49-F238E27FC236}">
                <a16:creationId xmlns:a16="http://schemas.microsoft.com/office/drawing/2014/main" id="{DB32A10E-EAFA-5D4A-2CCC-F0B6375FADB7}"/>
              </a:ext>
            </a:extLst>
          </p:cNvPr>
          <p:cNvSpPr>
            <a:spLocks noGrp="1"/>
          </p:cNvSpPr>
          <p:nvPr>
            <p:ph idx="1"/>
          </p:nvPr>
        </p:nvSpPr>
        <p:spPr/>
        <p:txBody>
          <a:bodyPr/>
          <a:lstStyle/>
          <a:p>
            <a:r>
              <a:rPr lang="en-US" altLang="zh-CN" dirty="0"/>
              <a:t>Radar Applications</a:t>
            </a:r>
          </a:p>
          <a:p>
            <a:r>
              <a:rPr lang="en-US" altLang="zh-CN" dirty="0"/>
              <a:t>Micro Doppler mm-wave Radar</a:t>
            </a:r>
          </a:p>
        </p:txBody>
      </p:sp>
    </p:spTree>
    <p:extLst>
      <p:ext uri="{BB962C8B-B14F-4D97-AF65-F5344CB8AC3E}">
        <p14:creationId xmlns:p14="http://schemas.microsoft.com/office/powerpoint/2010/main" val="2322926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eting_wp_Extension">
            <a:hlinkClick r:id="" action="ppaction://media"/>
            <a:extLst>
              <a:ext uri="{FF2B5EF4-FFF2-40B4-BE49-F238E27FC236}">
                <a16:creationId xmlns:a16="http://schemas.microsoft.com/office/drawing/2014/main" id="{EFEE8173-E0B6-798C-0D46-34FE5AFFDD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81000"/>
            <a:ext cx="12192000" cy="6096000"/>
          </a:xfrm>
          <a:prstGeom prst="rect">
            <a:avLst/>
          </a:prstGeom>
        </p:spPr>
      </p:pic>
      <p:sp>
        <p:nvSpPr>
          <p:cNvPr id="5" name="文本框 4">
            <a:extLst>
              <a:ext uri="{FF2B5EF4-FFF2-40B4-BE49-F238E27FC236}">
                <a16:creationId xmlns:a16="http://schemas.microsoft.com/office/drawing/2014/main" id="{412857EE-C5B6-A528-569F-663ADED4EE18}"/>
              </a:ext>
            </a:extLst>
          </p:cNvPr>
          <p:cNvSpPr txBox="1"/>
          <p:nvPr/>
        </p:nvSpPr>
        <p:spPr>
          <a:xfrm>
            <a:off x="0" y="6581001"/>
            <a:ext cx="457200" cy="276999"/>
          </a:xfrm>
          <a:prstGeom prst="rect">
            <a:avLst/>
          </a:prstGeom>
          <a:noFill/>
        </p:spPr>
        <p:txBody>
          <a:bodyPr wrap="square" rtlCol="0">
            <a:spAutoFit/>
          </a:bodyPr>
          <a:lstStyle/>
          <a:p>
            <a:r>
              <a:rPr lang="en-US" altLang="zh-CN" sz="1200" dirty="0">
                <a:latin typeface="Agency FB" panose="020B0503020202020204" pitchFamily="34" charset="0"/>
              </a:rPr>
              <a:t>Wp</a:t>
            </a:r>
          </a:p>
        </p:txBody>
      </p:sp>
    </p:spTree>
    <p:extLst>
      <p:ext uri="{BB962C8B-B14F-4D97-AF65-F5344CB8AC3E}">
        <p14:creationId xmlns:p14="http://schemas.microsoft.com/office/powerpoint/2010/main" val="299349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2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a:xfrm>
            <a:off x="226286" y="1128408"/>
            <a:ext cx="2947482" cy="4601183"/>
          </a:xfrm>
        </p:spPr>
        <p:txBody>
          <a:bodyPr/>
          <a:lstStyle/>
          <a:p>
            <a:pPr algn="ctr"/>
            <a:r>
              <a:rPr lang="en-US" altLang="zh-CN" b="1" i="1" dirty="0"/>
              <a:t>Extension</a:t>
            </a:r>
            <a:endParaRPr lang="zh-CN" altLang="en-US" b="1" i="1" dirty="0"/>
          </a:p>
        </p:txBody>
      </p:sp>
      <p:pic>
        <p:nvPicPr>
          <p:cNvPr id="6" name="图片 5" descr="屏幕截图 2022-05-28 222346">
            <a:extLst>
              <a:ext uri="{FF2B5EF4-FFF2-40B4-BE49-F238E27FC236}">
                <a16:creationId xmlns:a16="http://schemas.microsoft.com/office/drawing/2014/main" id="{F3CBC8B6-7A41-8119-B315-1DF05587CEC8}"/>
              </a:ext>
            </a:extLst>
          </p:cNvPr>
          <p:cNvPicPr>
            <a:picLocks noChangeAspect="1"/>
          </p:cNvPicPr>
          <p:nvPr/>
        </p:nvPicPr>
        <p:blipFill>
          <a:blip r:embed="rId2"/>
          <a:stretch>
            <a:fillRect/>
          </a:stretch>
        </p:blipFill>
        <p:spPr>
          <a:xfrm>
            <a:off x="3743585" y="683749"/>
            <a:ext cx="2518410" cy="2249170"/>
          </a:xfrm>
          <a:prstGeom prst="rect">
            <a:avLst/>
          </a:prstGeom>
        </p:spPr>
      </p:pic>
      <p:pic>
        <p:nvPicPr>
          <p:cNvPr id="7" name="图片 6" descr="屏幕截图 2022-05-28 225227">
            <a:extLst>
              <a:ext uri="{FF2B5EF4-FFF2-40B4-BE49-F238E27FC236}">
                <a16:creationId xmlns:a16="http://schemas.microsoft.com/office/drawing/2014/main" id="{0E9D8058-9FCF-E168-2C84-AC9920CAFB85}"/>
              </a:ext>
            </a:extLst>
          </p:cNvPr>
          <p:cNvPicPr>
            <a:picLocks noChangeAspect="1"/>
          </p:cNvPicPr>
          <p:nvPr/>
        </p:nvPicPr>
        <p:blipFill rotWithShape="1">
          <a:blip r:embed="rId3"/>
          <a:srcRect l="2162" t="9697" r="3390" b="5558"/>
          <a:stretch/>
        </p:blipFill>
        <p:spPr bwMode="auto">
          <a:xfrm>
            <a:off x="6725280" y="1092371"/>
            <a:ext cx="4519930" cy="1431925"/>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F045936E-E713-2B6C-0D2C-C4FD49F03549}"/>
              </a:ext>
            </a:extLst>
          </p:cNvPr>
          <p:cNvSpPr txBox="1"/>
          <p:nvPr/>
        </p:nvSpPr>
        <p:spPr>
          <a:xfrm>
            <a:off x="3743585" y="3391405"/>
            <a:ext cx="7786528" cy="584775"/>
          </a:xfrm>
          <a:prstGeom prst="rect">
            <a:avLst/>
          </a:prstGeom>
          <a:noFill/>
        </p:spPr>
        <p:txBody>
          <a:bodyPr wrap="square">
            <a:spAutoFit/>
          </a:bodyPr>
          <a:lstStyle/>
          <a:p>
            <a:r>
              <a:rPr lang="en-US" altLang="zh-CN" sz="1600" kern="100" dirty="0">
                <a:effectLst/>
                <a:latin typeface="Times New Roman" panose="02020603050405020304" pitchFamily="18" charset="0"/>
                <a:ea typeface="宋体" panose="02010600030101010101" pitchFamily="2" charset="-122"/>
              </a:rPr>
              <a:t>	Radar can only receive signals from one direction, so when we need to search target of all other directions, we need to build more radars toward different direction.</a:t>
            </a:r>
            <a:endParaRPr lang="zh-CN" altLang="en-US" sz="16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8153A2B-BF17-AA20-E159-87D31ABF034C}"/>
                  </a:ext>
                </a:extLst>
              </p:cNvPr>
              <p:cNvSpPr txBox="1"/>
              <p:nvPr/>
            </p:nvSpPr>
            <p:spPr>
              <a:xfrm>
                <a:off x="3743585" y="4158248"/>
                <a:ext cx="7786528" cy="2051267"/>
              </a:xfrm>
              <a:prstGeom prst="rect">
                <a:avLst/>
              </a:prstGeom>
              <a:noFill/>
            </p:spPr>
            <p:txBody>
              <a:bodyPr wrap="square">
                <a:spAutoFit/>
              </a:bodyPr>
              <a:lstStyle/>
              <a:p>
                <a:pPr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When electron wave hit at the surface of relatively moving object, the frequency of reflection wave will change. Moreover, vibration or rotation of parts object will lead to micro doppler effect. Doppler effect will be used to determine the speed of the object and micro doppler effect will be used to determine the character of the object.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14:m>
                  <m:oMathPara xmlns:m="http://schemas.openxmlformats.org/officeDocument/2006/math">
                    <m:oMathParaPr>
                      <m:jc m:val="centerGroup"/>
                    </m:oMathParaPr>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𝑑𝑜𝑝𝑝𝑙𝑒𝑟</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num>
                        <m:den>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𝑐𝑜𝑠</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𝜃</m:t>
                      </m: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𝑑𝑜𝑝𝑝𝑙𝑒𝑟</m:t>
                        </m:r>
                      </m:sub>
                    </m:sSub>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is the doppler frequency,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is the wavelength,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𝑒</m:t>
                        </m:r>
                      </m:sub>
                    </m:sSub>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is the velocity,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is the arrival angle. This formula is similar to</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the velocity formula we mentioned before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B8153A2B-BF17-AA20-E159-87D31ABF034C}"/>
                  </a:ext>
                </a:extLst>
              </p:cNvPr>
              <p:cNvSpPr txBox="1">
                <a:spLocks noRot="1" noChangeAspect="1" noMove="1" noResize="1" noEditPoints="1" noAdjustHandles="1" noChangeArrowheads="1" noChangeShapeType="1" noTextEdit="1"/>
              </p:cNvSpPr>
              <p:nvPr/>
            </p:nvSpPr>
            <p:spPr>
              <a:xfrm>
                <a:off x="3743585" y="4158248"/>
                <a:ext cx="7786528" cy="2051267"/>
              </a:xfrm>
              <a:prstGeom prst="rect">
                <a:avLst/>
              </a:prstGeom>
              <a:blipFill>
                <a:blip r:embed="rId4"/>
                <a:stretch>
                  <a:fillRect l="-392" t="-890" r="-783" b="-267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C3FC9B68-6659-DA5B-0B25-91B9563B415E}"/>
              </a:ext>
            </a:extLst>
          </p:cNvPr>
          <p:cNvSpPr txBox="1"/>
          <p:nvPr/>
        </p:nvSpPr>
        <p:spPr>
          <a:xfrm>
            <a:off x="3743586" y="2932919"/>
            <a:ext cx="7501624"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16 ~ 17: Extension</a:t>
            </a:r>
            <a:endParaRPr lang="en-US" altLang="zh-CN" sz="1200" i="1" kern="100" dirty="0">
              <a:latin typeface="Times New Roman" panose="02020603050405020304" pitchFamily="18" charset="0"/>
              <a:ea typeface="宋体" panose="02010600030101010101" pitchFamily="2" charset="-122"/>
            </a:endParaRPr>
          </a:p>
        </p:txBody>
      </p:sp>
      <p:cxnSp>
        <p:nvCxnSpPr>
          <p:cNvPr id="14" name="直接连接符 13">
            <a:extLst>
              <a:ext uri="{FF2B5EF4-FFF2-40B4-BE49-F238E27FC236}">
                <a16:creationId xmlns:a16="http://schemas.microsoft.com/office/drawing/2014/main" id="{5FE3C218-0CA1-179E-EDD8-4A036ED6828B}"/>
              </a:ext>
            </a:extLst>
          </p:cNvPr>
          <p:cNvCxnSpPr>
            <a:cxnSpLocks/>
          </p:cNvCxnSpPr>
          <p:nvPr/>
        </p:nvCxnSpPr>
        <p:spPr>
          <a:xfrm>
            <a:off x="6096000" y="4083730"/>
            <a:ext cx="2976979" cy="0"/>
          </a:xfrm>
          <a:prstGeom prst="line">
            <a:avLst/>
          </a:prstGeom>
          <a:effectLst>
            <a:reflection blurRad="6350" stA="50000" endA="300" endPos="90000" dir="5400000" sy="-100000" algn="bl" rotWithShape="0"/>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802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Review</a:t>
            </a:r>
            <a:endParaRPr lang="zh-CN" altLang="en-US" b="1" i="1" dirty="0"/>
          </a:p>
        </p:txBody>
      </p:sp>
      <p:sp>
        <p:nvSpPr>
          <p:cNvPr id="3" name="内容占位符 2">
            <a:extLst>
              <a:ext uri="{FF2B5EF4-FFF2-40B4-BE49-F238E27FC236}">
                <a16:creationId xmlns:a16="http://schemas.microsoft.com/office/drawing/2014/main" id="{DB32A10E-EAFA-5D4A-2CCC-F0B6375FADB7}"/>
              </a:ext>
            </a:extLst>
          </p:cNvPr>
          <p:cNvSpPr>
            <a:spLocks noGrp="1"/>
          </p:cNvSpPr>
          <p:nvPr>
            <p:ph idx="1"/>
          </p:nvPr>
        </p:nvSpPr>
        <p:spPr/>
        <p:txBody>
          <a:bodyPr/>
          <a:lstStyle/>
          <a:p>
            <a:r>
              <a:rPr lang="en-US" altLang="zh-CN" dirty="0"/>
              <a:t>Experience</a:t>
            </a:r>
          </a:p>
          <a:p>
            <a:r>
              <a:rPr lang="en-US" altLang="zh-CN" dirty="0"/>
              <a:t>Contributors</a:t>
            </a:r>
          </a:p>
        </p:txBody>
      </p:sp>
    </p:spTree>
    <p:extLst>
      <p:ext uri="{BB962C8B-B14F-4D97-AF65-F5344CB8AC3E}">
        <p14:creationId xmlns:p14="http://schemas.microsoft.com/office/powerpoint/2010/main" val="1096729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Review</a:t>
            </a:r>
            <a:br>
              <a:rPr lang="en-US" altLang="zh-CN" b="1" dirty="0"/>
            </a:br>
            <a:br>
              <a:rPr lang="en-US" altLang="zh-CN" b="1" dirty="0"/>
            </a:br>
            <a:r>
              <a:rPr lang="en-US" altLang="zh-CN" b="1" dirty="0"/>
              <a:t>Experience</a:t>
            </a:r>
            <a:endParaRPr lang="zh-CN" altLang="en-US" b="1" i="1" dirty="0"/>
          </a:p>
        </p:txBody>
      </p:sp>
      <p:sp>
        <p:nvSpPr>
          <p:cNvPr id="6" name="文本框 5">
            <a:extLst>
              <a:ext uri="{FF2B5EF4-FFF2-40B4-BE49-F238E27FC236}">
                <a16:creationId xmlns:a16="http://schemas.microsoft.com/office/drawing/2014/main" id="{60272558-D9BA-B3A2-4DB0-B0099B085462}"/>
              </a:ext>
            </a:extLst>
          </p:cNvPr>
          <p:cNvSpPr txBox="1"/>
          <p:nvPr/>
        </p:nvSpPr>
        <p:spPr>
          <a:xfrm>
            <a:off x="3901787" y="1083892"/>
            <a:ext cx="7455478" cy="4893647"/>
          </a:xfrm>
          <a:prstGeom prst="rect">
            <a:avLst/>
          </a:prstGeom>
          <a:noFill/>
        </p:spPr>
        <p:txBody>
          <a:bodyPr wrap="square">
            <a:spAutoFit/>
          </a:bodyPr>
          <a:lstStyle/>
          <a:p>
            <a:r>
              <a:rPr lang="en-US" altLang="zh-CN" sz="2400" kern="100" dirty="0">
                <a:effectLst/>
                <a:latin typeface="Times New Roman" panose="02020603050405020304" pitchFamily="18" charset="0"/>
                <a:ea typeface="宋体" panose="02010600030101010101" pitchFamily="2" charset="-122"/>
              </a:rPr>
              <a:t>	In this project, we learned about the working principle of passive radar, especially for non-electronic information major students, which greatly enriched our knowledge. In addition, the core of project is the processing of radar signals and understand the meaning of data is the core. The sampling, filtering and frequency conversion are all mentioned previously by teacher in class. The work of project makes us more skilled in this. One of the difficulties in this project is the understanding of the fuzzy function, and its ultimate purpose is to amplify the desired signal. We are also the first time to contact drawing heatmaps, which can allow us to represent our data more vividly in the future.</a:t>
            </a:r>
            <a:endParaRPr lang="zh-CN" altLang="en-US" sz="2400" dirty="0"/>
          </a:p>
        </p:txBody>
      </p:sp>
      <p:sp>
        <p:nvSpPr>
          <p:cNvPr id="4" name="文本框 3">
            <a:extLst>
              <a:ext uri="{FF2B5EF4-FFF2-40B4-BE49-F238E27FC236}">
                <a16:creationId xmlns:a16="http://schemas.microsoft.com/office/drawing/2014/main" id="{872A16B3-A2EA-6AC7-3F4B-DE202246D746}"/>
              </a:ext>
            </a:extLst>
          </p:cNvPr>
          <p:cNvSpPr txBox="1"/>
          <p:nvPr/>
        </p:nvSpPr>
        <p:spPr>
          <a:xfrm>
            <a:off x="0" y="6581001"/>
            <a:ext cx="457200" cy="276999"/>
          </a:xfrm>
          <a:prstGeom prst="rect">
            <a:avLst/>
          </a:prstGeom>
          <a:noFill/>
        </p:spPr>
        <p:txBody>
          <a:bodyPr wrap="square" rtlCol="0">
            <a:spAutoFit/>
          </a:bodyPr>
          <a:lstStyle/>
          <a:p>
            <a:r>
              <a:rPr lang="en-US" altLang="zh-CN" sz="1200" dirty="0" err="1">
                <a:latin typeface="Agency FB" panose="020B0503020202020204" pitchFamily="34" charset="0"/>
              </a:rPr>
              <a:t>Fyj</a:t>
            </a:r>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1437210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Review</a:t>
            </a:r>
            <a:br>
              <a:rPr lang="en-US" altLang="zh-CN" b="1" dirty="0"/>
            </a:br>
            <a:br>
              <a:rPr lang="en-US" altLang="zh-CN" b="1" dirty="0"/>
            </a:br>
            <a:r>
              <a:rPr lang="en-US" altLang="zh-CN" b="1" dirty="0"/>
              <a:t>Contributors</a:t>
            </a:r>
            <a:endParaRPr lang="zh-CN" altLang="en-US" b="1" i="1" dirty="0"/>
          </a:p>
        </p:txBody>
      </p:sp>
      <p:sp>
        <p:nvSpPr>
          <p:cNvPr id="6" name="文本框 5">
            <a:extLst>
              <a:ext uri="{FF2B5EF4-FFF2-40B4-BE49-F238E27FC236}">
                <a16:creationId xmlns:a16="http://schemas.microsoft.com/office/drawing/2014/main" id="{EE5FC7CA-6A99-FE34-154E-92799F148D51}"/>
              </a:ext>
            </a:extLst>
          </p:cNvPr>
          <p:cNvSpPr txBox="1"/>
          <p:nvPr/>
        </p:nvSpPr>
        <p:spPr>
          <a:xfrm>
            <a:off x="4068040" y="1905506"/>
            <a:ext cx="7174923" cy="3046988"/>
          </a:xfrm>
          <a:prstGeom prst="rect">
            <a:avLst/>
          </a:prstGeom>
          <a:noFill/>
        </p:spPr>
        <p:txBody>
          <a:bodyPr wrap="square">
            <a:spAutoFit/>
          </a:bodyPr>
          <a:lstStyle/>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Introduction – Liu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Qianyi</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Objective, Methodology – Wang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Zhuoyang</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Task 1 – Feng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Yanjie</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Task 2 – Wang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Zhuoyang</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Wan Peng, Liu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Qianyi</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Task 3 – Wang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Zhuoyang</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Extension – Wan Peng;</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Experience – Liu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Qianyi</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Slides – Feng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Yanjie</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 Wang </a:t>
            </a:r>
            <a:r>
              <a:rPr lang="en-US" altLang="zh-CN" sz="2400" kern="0" dirty="0" err="1">
                <a:effectLst/>
                <a:latin typeface="Times New Roman" panose="02020603050405020304" pitchFamily="18" charset="0"/>
                <a:ea typeface="宋体" panose="02010600030101010101" pitchFamily="2" charset="-122"/>
                <a:cs typeface="Times New Roman" panose="02020603050405020304" pitchFamily="18" charset="0"/>
              </a:rPr>
              <a:t>Zhuoyang</a:t>
            </a:r>
            <a:r>
              <a:rPr lang="en-US" altLang="zh-CN" sz="24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39156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E2F0E-10A2-D9B5-2BA5-B2B9115B566A}"/>
              </a:ext>
            </a:extLst>
          </p:cNvPr>
          <p:cNvSpPr>
            <a:spLocks noGrp="1"/>
          </p:cNvSpPr>
          <p:nvPr>
            <p:ph type="ctrTitle"/>
          </p:nvPr>
        </p:nvSpPr>
        <p:spPr>
          <a:xfrm>
            <a:off x="1420426" y="2927410"/>
            <a:ext cx="6551721" cy="949911"/>
          </a:xfrm>
        </p:spPr>
        <p:txBody>
          <a:bodyPr/>
          <a:lstStyle/>
          <a:p>
            <a:r>
              <a:rPr lang="en-US" altLang="zh-CN" i="1" dirty="0"/>
              <a:t>Thanks for Listening.</a:t>
            </a:r>
            <a:endParaRPr lang="zh-CN" altLang="en-US" i="1" dirty="0"/>
          </a:p>
        </p:txBody>
      </p:sp>
    </p:spTree>
    <p:extLst>
      <p:ext uri="{BB962C8B-B14F-4D97-AF65-F5344CB8AC3E}">
        <p14:creationId xmlns:p14="http://schemas.microsoft.com/office/powerpoint/2010/main" val="394839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eting_wp_Introduction_1, 2, 3">
            <a:hlinkClick r:id="" action="ppaction://media"/>
            <a:extLst>
              <a:ext uri="{FF2B5EF4-FFF2-40B4-BE49-F238E27FC236}">
                <a16:creationId xmlns:a16="http://schemas.microsoft.com/office/drawing/2014/main" id="{6A2963D9-CB2A-D768-1A11-0DFA52306A8B}"/>
              </a:ext>
            </a:extLst>
          </p:cNvPr>
          <p:cNvPicPr>
            <a:picLocks noChangeAspect="1"/>
          </p:cNvPicPr>
          <p:nvPr>
            <a:videoFile r:link="rId1"/>
            <p:extLst>
              <p:ext uri="{DAA4B4D4-6D71-4841-9C94-3DE7FCFB9230}">
                <p14:media xmlns:p14="http://schemas.microsoft.com/office/powerpoint/2010/main" r:embed="rId2">
                  <p14:trim end="11063"/>
                </p14:media>
              </p:ext>
            </p:extLst>
          </p:nvPr>
        </p:nvPicPr>
        <p:blipFill>
          <a:blip r:embed="rId5"/>
          <a:stretch>
            <a:fillRect/>
          </a:stretch>
        </p:blipFill>
        <p:spPr>
          <a:xfrm>
            <a:off x="0" y="381000"/>
            <a:ext cx="12192000" cy="6096000"/>
          </a:xfrm>
          <a:prstGeom prst="rect">
            <a:avLst/>
          </a:prstGeom>
        </p:spPr>
      </p:pic>
      <p:sp>
        <p:nvSpPr>
          <p:cNvPr id="5" name="文本框 4">
            <a:extLst>
              <a:ext uri="{FF2B5EF4-FFF2-40B4-BE49-F238E27FC236}">
                <a16:creationId xmlns:a16="http://schemas.microsoft.com/office/drawing/2014/main" id="{9872AEA6-F2D6-419B-3EB9-43725F91D950}"/>
              </a:ext>
            </a:extLst>
          </p:cNvPr>
          <p:cNvSpPr txBox="1"/>
          <p:nvPr/>
        </p:nvSpPr>
        <p:spPr>
          <a:xfrm>
            <a:off x="0" y="6581001"/>
            <a:ext cx="457200" cy="276999"/>
          </a:xfrm>
          <a:prstGeom prst="rect">
            <a:avLst/>
          </a:prstGeom>
          <a:noFill/>
        </p:spPr>
        <p:txBody>
          <a:bodyPr wrap="square" rtlCol="0">
            <a:spAutoFit/>
          </a:bodyPr>
          <a:lstStyle/>
          <a:p>
            <a:r>
              <a:rPr lang="en-US" altLang="zh-CN" sz="1200" dirty="0">
                <a:latin typeface="Agency FB" panose="020B0503020202020204" pitchFamily="34" charset="0"/>
              </a:rPr>
              <a:t>Wp</a:t>
            </a:r>
          </a:p>
        </p:txBody>
      </p:sp>
    </p:spTree>
    <p:extLst>
      <p:ext uri="{BB962C8B-B14F-4D97-AF65-F5344CB8AC3E}">
        <p14:creationId xmlns:p14="http://schemas.microsoft.com/office/powerpoint/2010/main" val="23780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Background Information</a:t>
            </a:r>
            <a:br>
              <a:rPr lang="en-US" altLang="zh-CN" b="1" dirty="0"/>
            </a:br>
            <a:br>
              <a:rPr lang="en-US" altLang="zh-CN" b="1" dirty="0"/>
            </a:br>
            <a:r>
              <a:rPr lang="en-US" altLang="zh-CN" sz="2400" b="1" dirty="0"/>
              <a:t>Multipath</a:t>
            </a:r>
            <a:br>
              <a:rPr lang="en-US" altLang="zh-CN" sz="2400" b="1" dirty="0"/>
            </a:br>
            <a:r>
              <a:rPr lang="en-US" altLang="zh-CN" sz="2400" b="1" dirty="0"/>
              <a:t>Propagation</a:t>
            </a:r>
            <a:endParaRPr lang="zh-CN" altLang="en-US" sz="2400" b="1" dirty="0"/>
          </a:p>
        </p:txBody>
      </p:sp>
      <p:pic>
        <p:nvPicPr>
          <p:cNvPr id="5" name="图片 4">
            <a:extLst>
              <a:ext uri="{FF2B5EF4-FFF2-40B4-BE49-F238E27FC236}">
                <a16:creationId xmlns:a16="http://schemas.microsoft.com/office/drawing/2014/main" id="{0E21BC94-C12F-9E9F-2210-DB46F36580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4059" y="2429266"/>
            <a:ext cx="3449955" cy="2354580"/>
          </a:xfrm>
          <a:prstGeom prst="rect">
            <a:avLst/>
          </a:prstGeom>
          <a:ln/>
        </p:spPr>
        <p:style>
          <a:lnRef idx="2">
            <a:schemeClr val="accent1"/>
          </a:lnRef>
          <a:fillRef idx="1">
            <a:schemeClr val="lt1"/>
          </a:fillRef>
          <a:effectRef idx="0">
            <a:schemeClr val="accent1"/>
          </a:effectRef>
          <a:fontRef idx="minor">
            <a:schemeClr val="dk1"/>
          </a:fontRef>
        </p:style>
      </p:pic>
      <p:sp>
        <p:nvSpPr>
          <p:cNvPr id="9" name="文本框 8">
            <a:extLst>
              <a:ext uri="{FF2B5EF4-FFF2-40B4-BE49-F238E27FC236}">
                <a16:creationId xmlns:a16="http://schemas.microsoft.com/office/drawing/2014/main" id="{DBEF3269-0379-2128-F909-5032BE237B27}"/>
              </a:ext>
            </a:extLst>
          </p:cNvPr>
          <p:cNvSpPr txBox="1"/>
          <p:nvPr/>
        </p:nvSpPr>
        <p:spPr>
          <a:xfrm>
            <a:off x="5532102" y="4783846"/>
            <a:ext cx="4133867"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1: A Simple Model for Multipath Propagation</a:t>
            </a:r>
            <a:endParaRPr lang="zh-CN" altLang="en-US" sz="12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4950B0B-DD9E-D701-9CD0-F3ED992B7853}"/>
                  </a:ext>
                </a:extLst>
              </p:cNvPr>
              <p:cNvSpPr txBox="1"/>
              <p:nvPr/>
            </p:nvSpPr>
            <p:spPr>
              <a:xfrm>
                <a:off x="3788952" y="5037170"/>
                <a:ext cx="7663242" cy="845552"/>
              </a:xfrm>
              <a:prstGeom prst="rect">
                <a:avLst/>
              </a:prstGeom>
              <a:noFill/>
            </p:spPr>
            <p:txBody>
              <a:bodyPr wrap="square">
                <a:spAutoFit/>
              </a:bodyPr>
              <a:lstStyle/>
              <a:p>
                <a:pPr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Denote the signal as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we can define that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14:m>
                  <m:oMathPara xmlns:m="http://schemas.openxmlformats.org/officeDocument/2006/math">
                    <m:oMathParaPr>
                      <m:jc m:val="centerGroup"/>
                    </m:oMathParaPr>
                    <m:oMath xmlns:m="http://schemas.openxmlformats.org/officeDocument/2006/math">
                      <m:eqArr>
                        <m:eqArr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𝑟𝑒𝑓</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d>
                          <m:r>
                            <m:rPr>
                              <m:aln/>
                            </m:rP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𝑟</m:t>
                                  </m:r>
                                </m:sub>
                              </m:sSub>
                            </m:e>
                          </m:d>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0" i="1" kern="100" smtClean="0">
                              <a:effectLst/>
                              <a:latin typeface="Cambria Math" panose="02040503050406030204" pitchFamily="18" charset="0"/>
                              <a:ea typeface="宋体" panose="02010600030101010101" pitchFamily="2" charset="-122"/>
                              <a:cs typeface="Times New Roman" panose="02020603050405020304" pitchFamily="18" charset="0"/>
                            </a:rPr>
                            <m:t>#</m:t>
                          </m:r>
                        </m:e>
                      </m:eqArr>
                    </m:oMath>
                    <m:oMath xmlns:m="http://schemas.openxmlformats.org/officeDocument/2006/math">
                      <m:eqArr>
                        <m:eqArr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𝑠𝑢𝑟</m:t>
                              </m:r>
                            </m:sub>
                          </m:sSub>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e>
                          </m:d>
                          <m:r>
                            <m:rPr>
                              <m:aln/>
                            </m:rP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e>
                          </m:d>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𝜋</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sup>
                          </m:sSup>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4950B0B-DD9E-D701-9CD0-F3ED992B7853}"/>
                  </a:ext>
                </a:extLst>
              </p:cNvPr>
              <p:cNvSpPr txBox="1">
                <a:spLocks noRot="1" noChangeAspect="1" noMove="1" noResize="1" noEditPoints="1" noAdjustHandles="1" noChangeArrowheads="1" noChangeShapeType="1" noTextEdit="1"/>
              </p:cNvSpPr>
              <p:nvPr/>
            </p:nvSpPr>
            <p:spPr>
              <a:xfrm>
                <a:off x="3788952" y="5037170"/>
                <a:ext cx="7663242" cy="845552"/>
              </a:xfrm>
              <a:prstGeom prst="rect">
                <a:avLst/>
              </a:prstGeom>
              <a:blipFill>
                <a:blip r:embed="rId3"/>
                <a:stretch>
                  <a:fillRect l="-477" t="-2878" b="-431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BBF227D-1966-5CF9-5CE5-B8EED2932770}"/>
              </a:ext>
            </a:extLst>
          </p:cNvPr>
          <p:cNvSpPr txBox="1"/>
          <p:nvPr/>
        </p:nvSpPr>
        <p:spPr>
          <a:xfrm>
            <a:off x="3788952" y="853088"/>
            <a:ext cx="7663242" cy="1569660"/>
          </a:xfrm>
          <a:prstGeom prst="rect">
            <a:avLst/>
          </a:prstGeom>
          <a:noFill/>
        </p:spPr>
        <p:txBody>
          <a:bodyPr wrap="square">
            <a:spAutoFit/>
          </a:bodyPr>
          <a:lstStyle/>
          <a:p>
            <a:pPr indent="2667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Signals reaching the receiving antenna by two or more paths. Because of the existence of buildings and the mountain, signals may be reflected, thus the multipath propagation formed.</a:t>
            </a:r>
            <a:endParaRPr lang="en-US"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2667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Multipath propagation led to attenuation and limit the broadband and transmitting speed. The signal received by the receiver is the superposition of the direct wave and many reflected waves.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9894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Background Information</a:t>
            </a:r>
            <a:br>
              <a:rPr lang="en-US" altLang="zh-CN" b="1" dirty="0"/>
            </a:br>
            <a:br>
              <a:rPr lang="en-US" altLang="zh-CN" b="1" dirty="0"/>
            </a:br>
            <a:r>
              <a:rPr lang="en-US" altLang="zh-CN" sz="2400" b="1" dirty="0"/>
              <a:t>Doppler</a:t>
            </a:r>
            <a:br>
              <a:rPr lang="en-US" altLang="zh-CN" sz="2400" b="1" dirty="0"/>
            </a:br>
            <a:r>
              <a:rPr lang="en-US" altLang="zh-CN" sz="2400" b="1" dirty="0"/>
              <a:t>Frequency</a:t>
            </a:r>
            <a:endParaRPr lang="zh-CN" altLang="en-US" b="1" dirty="0"/>
          </a:p>
        </p:txBody>
      </p:sp>
      <p:sp>
        <p:nvSpPr>
          <p:cNvPr id="7" name="文本框 6">
            <a:extLst>
              <a:ext uri="{FF2B5EF4-FFF2-40B4-BE49-F238E27FC236}">
                <a16:creationId xmlns:a16="http://schemas.microsoft.com/office/drawing/2014/main" id="{9CB59005-728C-2406-AB15-346DAAFF2389}"/>
              </a:ext>
            </a:extLst>
          </p:cNvPr>
          <p:cNvSpPr txBox="1"/>
          <p:nvPr/>
        </p:nvSpPr>
        <p:spPr>
          <a:xfrm>
            <a:off x="3990513" y="2291269"/>
            <a:ext cx="7186473" cy="1323439"/>
          </a:xfrm>
          <a:prstGeom prst="rect">
            <a:avLst/>
          </a:prstGeom>
          <a:noFill/>
        </p:spPr>
        <p:txBody>
          <a:bodyPr wrap="square">
            <a:spAutoFit/>
          </a:bodyPr>
          <a:lstStyle/>
          <a:p>
            <a:pPr indent="2667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When the source and observer of a signal are moving relatively, the frequency will change. Increase when approaching (which is called a “blue shift”), decreasing when move apart (which is called a “red shift”).</a:t>
            </a:r>
            <a:endParaRPr lang="en-US"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266700" algn="l"/>
            <a:r>
              <a:rPr lang="en-US" altLang="zh-CN" sz="1600" kern="100" dirty="0">
                <a:effectLst/>
                <a:latin typeface="Times New Roman" panose="02020603050405020304" pitchFamily="18" charset="0"/>
                <a:ea typeface="宋体" panose="02010600030101010101" pitchFamily="2" charset="-122"/>
              </a:rPr>
              <a:t>The wave source will send out a wave after vibration, and the receiver will receive different frequency due to relative movement.</a:t>
            </a:r>
            <a:endParaRPr lang="zh-CN" altLang="en-US" sz="16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C572F3-7A69-F5D9-6A28-03D72B24A7D2}"/>
                  </a:ext>
                </a:extLst>
              </p:cNvPr>
              <p:cNvSpPr txBox="1"/>
              <p:nvPr/>
            </p:nvSpPr>
            <p:spPr>
              <a:xfrm>
                <a:off x="3990512" y="3589522"/>
                <a:ext cx="718647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𝑓</m:t>
                          </m:r>
                        </m:e>
                        <m:sup>
                          <m:r>
                            <a:rPr lang="zh-CN" altLang="en-US" i="0">
                              <a:latin typeface="Cambria Math" panose="02040503050406030204" pitchFamily="18" charset="0"/>
                            </a:rPr>
                            <m:t>′</m:t>
                          </m:r>
                        </m:sup>
                      </m:sSup>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𝑣</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0</m:t>
                                  </m:r>
                                </m:sub>
                              </m:sSub>
                            </m:num>
                            <m:den>
                              <m:r>
                                <a:rPr lang="zh-CN" altLang="en-US" i="1">
                                  <a:latin typeface="Cambria Math" panose="02040503050406030204" pitchFamily="18" charset="0"/>
                                </a:rPr>
                                <m:t>𝑣</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𝑠</m:t>
                                  </m:r>
                                </m:sub>
                              </m:sSub>
                            </m:den>
                          </m:f>
                        </m:e>
                      </m:d>
                      <m:r>
                        <a:rPr lang="zh-CN" altLang="en-US" i="1">
                          <a:latin typeface="Cambria Math" panose="02040503050406030204" pitchFamily="18" charset="0"/>
                        </a:rPr>
                        <m:t>𝑓</m:t>
                      </m:r>
                    </m:oMath>
                  </m:oMathPara>
                </a14:m>
                <a:endParaRPr lang="zh-CN" altLang="en-US" dirty="0"/>
              </a:p>
            </p:txBody>
          </p:sp>
        </mc:Choice>
        <mc:Fallback xmlns="">
          <p:sp>
            <p:nvSpPr>
              <p:cNvPr id="9" name="文本框 8">
                <a:extLst>
                  <a:ext uri="{FF2B5EF4-FFF2-40B4-BE49-F238E27FC236}">
                    <a16:creationId xmlns:a16="http://schemas.microsoft.com/office/drawing/2014/main" id="{03C572F3-7A69-F5D9-6A28-03D72B24A7D2}"/>
                  </a:ext>
                </a:extLst>
              </p:cNvPr>
              <p:cNvSpPr txBox="1">
                <a:spLocks noRot="1" noChangeAspect="1" noMove="1" noResize="1" noEditPoints="1" noAdjustHandles="1" noChangeArrowheads="1" noChangeShapeType="1" noTextEdit="1"/>
              </p:cNvSpPr>
              <p:nvPr/>
            </p:nvSpPr>
            <p:spPr>
              <a:xfrm>
                <a:off x="3990512" y="3589522"/>
                <a:ext cx="7186473" cy="714683"/>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9864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Background Information</a:t>
            </a:r>
            <a:br>
              <a:rPr lang="en-US" altLang="zh-CN" b="1" dirty="0"/>
            </a:br>
            <a:br>
              <a:rPr lang="en-US" altLang="zh-CN" b="1" dirty="0"/>
            </a:br>
            <a:r>
              <a:rPr lang="en-US" altLang="zh-CN" sz="2400" b="1" dirty="0"/>
              <a:t>Radars</a:t>
            </a:r>
            <a:endParaRPr lang="zh-CN" altLang="en-US" b="1" dirty="0"/>
          </a:p>
        </p:txBody>
      </p:sp>
      <p:sp>
        <p:nvSpPr>
          <p:cNvPr id="9" name="文本框 8">
            <a:extLst>
              <a:ext uri="{FF2B5EF4-FFF2-40B4-BE49-F238E27FC236}">
                <a16:creationId xmlns:a16="http://schemas.microsoft.com/office/drawing/2014/main" id="{201489B1-0F53-6C04-E12A-2954C99220FA}"/>
              </a:ext>
            </a:extLst>
          </p:cNvPr>
          <p:cNvSpPr txBox="1"/>
          <p:nvPr/>
        </p:nvSpPr>
        <p:spPr>
          <a:xfrm>
            <a:off x="3768573" y="2506088"/>
            <a:ext cx="7710256" cy="1815882"/>
          </a:xfrm>
          <a:prstGeom prst="rect">
            <a:avLst/>
          </a:prstGeom>
          <a:noFill/>
        </p:spPr>
        <p:txBody>
          <a:bodyPr wrap="square">
            <a:spAutoFit/>
          </a:bodyPr>
          <a:lstStyle/>
          <a:p>
            <a:pPr indent="2667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The device which can analyze high frequency radio waves reflected from surfaces of objects to determining their position and velocity.</a:t>
            </a:r>
            <a:endParaRPr lang="en-US" altLang="zh-CN" sz="1600" kern="100" dirty="0">
              <a:latin typeface="Calibri" panose="020F0502020204030204" pitchFamily="34" charset="0"/>
              <a:ea typeface="宋体" panose="02010600030101010101" pitchFamily="2" charset="-122"/>
              <a:cs typeface="Times New Roman" panose="02020603050405020304" pitchFamily="18" charset="0"/>
            </a:endParaRPr>
          </a:p>
          <a:p>
            <a:pPr indent="266700" algn="l"/>
            <a:r>
              <a:rPr lang="en-US" altLang="zh-CN" sz="1600" kern="100" dirty="0">
                <a:effectLst/>
                <a:latin typeface="Times New Roman" panose="02020603050405020304" pitchFamily="18" charset="0"/>
                <a:ea typeface="宋体" panose="02010600030101010101" pitchFamily="2" charset="-122"/>
              </a:rPr>
              <a:t>There are active radars: Both transmitter and receiver are radar. Transmitter and receiver located nearly. And Passive radars: Base station serve as transmitter and radar is the receiver. Receive a reference signal from a transmitter through a direct path. Then receive a scattered signal from the target. Calculating the time difference and frequency difference between the samples of the two signals.</a:t>
            </a:r>
            <a:endParaRPr lang="zh-CN" altLang="en-US" sz="1600" dirty="0"/>
          </a:p>
        </p:txBody>
      </p:sp>
    </p:spTree>
    <p:extLst>
      <p:ext uri="{BB962C8B-B14F-4D97-AF65-F5344CB8AC3E}">
        <p14:creationId xmlns:p14="http://schemas.microsoft.com/office/powerpoint/2010/main" val="2716230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Objective</a:t>
            </a:r>
            <a:endParaRPr lang="zh-CN" altLang="en-US" b="1" dirty="0"/>
          </a:p>
        </p:txBody>
      </p:sp>
      <p:pic>
        <p:nvPicPr>
          <p:cNvPr id="8" name="图片 7">
            <a:extLst>
              <a:ext uri="{FF2B5EF4-FFF2-40B4-BE49-F238E27FC236}">
                <a16:creationId xmlns:a16="http://schemas.microsoft.com/office/drawing/2014/main" id="{304FE6E6-361B-8AA6-1C5E-D5E3A09A75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179351" y="2805348"/>
            <a:ext cx="4851708" cy="2942666"/>
          </a:xfrm>
          <a:prstGeom prst="rect">
            <a:avLst/>
          </a:prstGeom>
          <a:ln/>
        </p:spPr>
        <p:style>
          <a:lnRef idx="2">
            <a:schemeClr val="accent1"/>
          </a:lnRef>
          <a:fillRef idx="1">
            <a:schemeClr val="lt1"/>
          </a:fillRef>
          <a:effectRef idx="0">
            <a:schemeClr val="accent1"/>
          </a:effectRef>
          <a:fontRef idx="minor">
            <a:schemeClr val="dk1"/>
          </a:fontRef>
        </p:style>
      </p:pic>
      <p:sp>
        <p:nvSpPr>
          <p:cNvPr id="10" name="文本框 9">
            <a:extLst>
              <a:ext uri="{FF2B5EF4-FFF2-40B4-BE49-F238E27FC236}">
                <a16:creationId xmlns:a16="http://schemas.microsoft.com/office/drawing/2014/main" id="{B263578D-716D-2126-7DE1-82E8BEF022C5}"/>
              </a:ext>
            </a:extLst>
          </p:cNvPr>
          <p:cNvSpPr txBox="1"/>
          <p:nvPr/>
        </p:nvSpPr>
        <p:spPr>
          <a:xfrm>
            <a:off x="5179351" y="5761607"/>
            <a:ext cx="4851707" cy="276999"/>
          </a:xfrm>
          <a:prstGeom prst="rect">
            <a:avLst/>
          </a:prstGeom>
          <a:noFill/>
        </p:spPr>
        <p:txBody>
          <a:bodyPr wrap="square">
            <a:spAutoFit/>
          </a:bodyPr>
          <a:lstStyle/>
          <a:p>
            <a:pPr algn="ctr"/>
            <a:r>
              <a:rPr lang="en-US" altLang="zh-CN" sz="1200" i="1" kern="100" dirty="0">
                <a:effectLst/>
                <a:latin typeface="Times New Roman" panose="02020603050405020304" pitchFamily="18" charset="0"/>
                <a:ea typeface="宋体" panose="02010600030101010101" pitchFamily="2" charset="-122"/>
              </a:rPr>
              <a:t>Figure 2: The Top View of the Site</a:t>
            </a:r>
            <a:endParaRPr lang="zh-CN" altLang="en-US" sz="1200" dirty="0"/>
          </a:p>
        </p:txBody>
      </p:sp>
      <p:sp>
        <p:nvSpPr>
          <p:cNvPr id="11" name="文本框 10">
            <a:extLst>
              <a:ext uri="{FF2B5EF4-FFF2-40B4-BE49-F238E27FC236}">
                <a16:creationId xmlns:a16="http://schemas.microsoft.com/office/drawing/2014/main" id="{360FC720-6743-7974-17CB-487E32573789}"/>
              </a:ext>
            </a:extLst>
          </p:cNvPr>
          <p:cNvSpPr txBox="1"/>
          <p:nvPr/>
        </p:nvSpPr>
        <p:spPr>
          <a:xfrm>
            <a:off x="3816651" y="1151500"/>
            <a:ext cx="7608907" cy="1569660"/>
          </a:xfrm>
          <a:prstGeom prst="rect">
            <a:avLst/>
          </a:prstGeom>
          <a:noFill/>
        </p:spPr>
        <p:txBody>
          <a:bodyPr wrap="square">
            <a:spAutoFit/>
          </a:bodyPr>
          <a:lstStyle/>
          <a:p>
            <a:pPr indent="266700" algn="l"/>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The objective of this project is that we have a runner (point B) on the platform of the </a:t>
            </a:r>
            <a:r>
              <a:rPr lang="en-US" altLang="zh-CN" sz="1600" i="1" kern="100" dirty="0">
                <a:effectLst/>
                <a:latin typeface="Times New Roman" panose="02020603050405020304" pitchFamily="18" charset="0"/>
                <a:ea typeface="宋体" panose="02010600030101010101" pitchFamily="2" charset="-122"/>
                <a:cs typeface="Times New Roman" panose="02020603050405020304" pitchFamily="18" charset="0"/>
              </a:rPr>
              <a:t>Run Yang Gymnasium</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running back and forward. There is a working base station (point A) perpendicular to the running route directly opposite. We set up two antennas at the foot of perpendicular (point O). These are all illustrated in </a:t>
            </a:r>
            <a:r>
              <a:rPr lang="en-US" altLang="zh-CN" sz="1600" i="1" kern="100" dirty="0">
                <a:effectLst/>
                <a:latin typeface="Times New Roman" panose="02020603050405020304" pitchFamily="18" charset="0"/>
                <a:ea typeface="宋体" panose="02010600030101010101" pitchFamily="2" charset="-122"/>
                <a:cs typeface="Times New Roman" panose="02020603050405020304" pitchFamily="18" charset="0"/>
              </a:rPr>
              <a:t>Figure 2</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600" kern="100" dirty="0">
                <a:effectLst/>
                <a:latin typeface="Times New Roman" panose="02020603050405020304" pitchFamily="18" charset="0"/>
                <a:ea typeface="宋体" panose="02010600030101010101" pitchFamily="2" charset="-122"/>
              </a:rPr>
              <a:t>Now we want to know how the runner’s motion is like, only according to the signals we received.</a:t>
            </a:r>
            <a:endParaRPr lang="zh-CN" altLang="en-US" sz="1600" dirty="0"/>
          </a:p>
        </p:txBody>
      </p:sp>
      <p:sp>
        <p:nvSpPr>
          <p:cNvPr id="3" name="文本框 2">
            <a:extLst>
              <a:ext uri="{FF2B5EF4-FFF2-40B4-BE49-F238E27FC236}">
                <a16:creationId xmlns:a16="http://schemas.microsoft.com/office/drawing/2014/main" id="{DF22256C-5031-77A7-63E6-661210B6B60D}"/>
              </a:ext>
            </a:extLst>
          </p:cNvPr>
          <p:cNvSpPr txBox="1"/>
          <p:nvPr/>
        </p:nvSpPr>
        <p:spPr>
          <a:xfrm>
            <a:off x="0" y="6581001"/>
            <a:ext cx="457200" cy="276999"/>
          </a:xfrm>
          <a:prstGeom prst="rect">
            <a:avLst/>
          </a:prstGeom>
          <a:noFill/>
        </p:spPr>
        <p:txBody>
          <a:bodyPr wrap="square" rtlCol="0">
            <a:spAutoFit/>
          </a:bodyPr>
          <a:lstStyle/>
          <a:p>
            <a:r>
              <a:rPr lang="en-US" altLang="zh-CN" sz="1200" dirty="0" err="1">
                <a:latin typeface="Agency FB" panose="020B0503020202020204" pitchFamily="34" charset="0"/>
              </a:rPr>
              <a:t>Wzy</a:t>
            </a:r>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5198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Methodology</a:t>
            </a:r>
            <a:br>
              <a:rPr lang="en-US" altLang="zh-CN" b="1" dirty="0"/>
            </a:br>
            <a:br>
              <a:rPr lang="en-US" altLang="zh-CN" b="1" dirty="0"/>
            </a:br>
            <a:r>
              <a:rPr lang="en-US" altLang="zh-CN" sz="2400" b="1" dirty="0"/>
              <a:t>Motion</a:t>
            </a:r>
            <a:br>
              <a:rPr lang="en-US" altLang="zh-CN" sz="2400" b="1" dirty="0"/>
            </a:br>
            <a:r>
              <a:rPr lang="en-US" altLang="zh-CN" sz="2400" b="1" dirty="0"/>
              <a:t>Analysis</a:t>
            </a:r>
            <a:endParaRPr lang="zh-CN" altLang="en-US" b="1"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E9D0678-739A-4E58-3C0B-E6E345AE86AD}"/>
                  </a:ext>
                </a:extLst>
              </p:cNvPr>
              <p:cNvSpPr txBox="1"/>
              <p:nvPr/>
            </p:nvSpPr>
            <p:spPr>
              <a:xfrm>
                <a:off x="3644284" y="531245"/>
                <a:ext cx="7923320" cy="1343188"/>
              </a:xfrm>
              <a:prstGeom prst="rect">
                <a:avLst/>
              </a:prstGeom>
              <a:noFill/>
            </p:spPr>
            <p:txBody>
              <a:bodyPr wrap="square">
                <a:spAutoFit/>
              </a:bodyPr>
              <a:lstStyle/>
              <a:p>
                <a:pPr algn="just"/>
                <a:r>
                  <a:rPr lang="en-US" altLang="zh-CN" sz="1600" kern="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In the model described in section </a:t>
                </a:r>
                <a:r>
                  <a:rPr lang="en-US" altLang="zh-CN" sz="1600" i="1" kern="0" dirty="0">
                    <a:effectLst/>
                    <a:latin typeface="Times New Roman" panose="02020603050405020304" pitchFamily="18" charset="0"/>
                    <a:ea typeface="宋体" panose="02010600030101010101" pitchFamily="2" charset="-122"/>
                    <a:cs typeface="Times New Roman" panose="02020603050405020304" pitchFamily="18" charset="0"/>
                  </a:rPr>
                  <a:t>Multipath Propagation (Figure 1)</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we defined </a:t>
                </a:r>
                <a14:m>
                  <m:oMath xmlns:m="http://schemas.openxmlformats.org/officeDocument/2006/math">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𝑟𝑒𝑓</m:t>
                        </m:r>
                      </m:sub>
                    </m:s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𝑠𝑢𝑟</m:t>
                        </m:r>
                      </m:sub>
                    </m:s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What we need to do is to figure out two important things:</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(1) </a:t>
                </a:r>
                <a14:m>
                  <m:oMath xmlns:m="http://schemas.openxmlformats.org/officeDocument/2006/math">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𝜏</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𝑟</m:t>
                            </m:r>
                          </m:sub>
                        </m:s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𝜏</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𝑠</m:t>
                            </m:r>
                          </m:sub>
                        </m:sSub>
                      </m:e>
                    </m:d>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The time shift between two signals. We can calculate the distance difference </a:t>
                </a:r>
                <a14:m>
                  <m:oMath xmlns:m="http://schemas.openxmlformats.org/officeDocument/2006/math">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by multiplying </a:t>
                </a:r>
                <a14:m>
                  <m:oMath xmlns:m="http://schemas.openxmlformats.org/officeDocument/2006/math">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Δt</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with the light speed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eqArrPr>
                        <m:e>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ΔL</m:t>
                          </m:r>
                          <m: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e>
                      </m:eqArr>
                    </m:oMath>
                  </m:oMathPara>
                </a14:m>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E9D0678-739A-4E58-3C0B-E6E345AE86AD}"/>
                  </a:ext>
                </a:extLst>
              </p:cNvPr>
              <p:cNvSpPr txBox="1">
                <a:spLocks noRot="1" noChangeAspect="1" noMove="1" noResize="1" noEditPoints="1" noAdjustHandles="1" noChangeArrowheads="1" noChangeShapeType="1" noTextEdit="1"/>
              </p:cNvSpPr>
              <p:nvPr/>
            </p:nvSpPr>
            <p:spPr>
              <a:xfrm>
                <a:off x="3644284" y="531245"/>
                <a:ext cx="7923320" cy="1343188"/>
              </a:xfrm>
              <a:prstGeom prst="rect">
                <a:avLst/>
              </a:prstGeom>
              <a:blipFill>
                <a:blip r:embed="rId2"/>
                <a:stretch>
                  <a:fillRect l="-462" t="-1364" r="-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3C9799C-A1EC-0A6C-A624-BA0117B9F3A5}"/>
                  </a:ext>
                </a:extLst>
              </p:cNvPr>
              <p:cNvSpPr txBox="1"/>
              <p:nvPr/>
            </p:nvSpPr>
            <p:spPr>
              <a:xfrm>
                <a:off x="3644285" y="1785656"/>
                <a:ext cx="7923319" cy="4597092"/>
              </a:xfrm>
              <a:prstGeom prst="rect">
                <a:avLst/>
              </a:prstGeom>
              <a:noFill/>
            </p:spPr>
            <p:txBody>
              <a:bodyPr wrap="square">
                <a:spAutoFit/>
              </a:bodyPr>
              <a:lstStyle/>
              <a:p>
                <a:pPr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(2) </a:t>
                </a:r>
                <a14:m>
                  <m:oMath xmlns:m="http://schemas.openxmlformats.org/officeDocument/2006/math">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The doppler frequency shift.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When we know the two parameters, we can know the runner’s velocity at time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using the </a:t>
                </a:r>
                <a:r>
                  <a:rPr lang="en-US" altLang="zh-CN" sz="1600" i="1" kern="100" dirty="0">
                    <a:effectLst/>
                    <a:latin typeface="Times New Roman" panose="02020603050405020304" pitchFamily="18" charset="0"/>
                    <a:ea typeface="宋体" panose="02010600030101010101" pitchFamily="2" charset="-122"/>
                    <a:cs typeface="Times New Roman" panose="02020603050405020304" pitchFamily="18" charset="0"/>
                  </a:rPr>
                  <a:t>Formula 5</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i="1" kern="100">
                        <a:effectLst/>
                        <a:latin typeface="Cambria Math" panose="02040503050406030204" pitchFamily="18" charset="0"/>
                        <a:ea typeface="宋体" panose="02010600030101010101" pitchFamily="2" charset="-122"/>
                        <a:cs typeface="Times New Roman" panose="02020603050405020304" pitchFamily="18" charset="0"/>
                      </a:rPr>
                      <m:t>𝜆</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is the center wavelength of the signal.</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kern="0" baseline="-25000">
                              <a:effectLst/>
                              <a:latin typeface="Cambria Math" panose="02040503050406030204" pitchFamily="18" charset="0"/>
                              <a:ea typeface="宋体" panose="02010600030101010101" pitchFamily="2" charset="-122"/>
                              <a:cs typeface="Times New Roman" panose="02020603050405020304" pitchFamily="18" charset="0"/>
                            </a:rPr>
                            <m:t>#</m:t>
                          </m:r>
                        </m:e>
                      </m:eqArr>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𝑑</m:t>
                              </m:r>
                            </m:sub>
                          </m:sSub>
                        </m:num>
                        <m:den>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2</m:t>
                          </m:r>
                          <m:func>
                            <m:funcPr>
                              <m:ctrlP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ctrlPr>
                            </m:funcPr>
                            <m:fName>
                              <m:r>
                                <m:rPr>
                                  <m:sty m:val="p"/>
                                </m:rPr>
                                <a:rPr lang="en-US" altLang="zh-CN" sz="1600" b="0" i="0" kern="0" smtClean="0">
                                  <a:effectLst/>
                                  <a:latin typeface="Cambria Math" panose="02040503050406030204" pitchFamily="18" charset="0"/>
                                  <a:ea typeface="宋体" panose="02010600030101010101" pitchFamily="2" charset="-122"/>
                                  <a:cs typeface="Times New Roman" panose="02020603050405020304" pitchFamily="18" charset="0"/>
                                </a:rPr>
                                <m:t>cos</m:t>
                              </m:r>
                            </m:fName>
                            <m:e>
                              <m:f>
                                <m:fPr>
                                  <m:ctrlP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𝛽</m:t>
                                  </m:r>
                                </m:num>
                                <m:den>
                                  <m:r>
                                    <a:rPr lang="en-US" altLang="zh-CN" sz="1600" b="0" i="1" kern="0" smtClean="0">
                                      <a:effectLst/>
                                      <a:latin typeface="Cambria Math" panose="02040503050406030204" pitchFamily="18" charset="0"/>
                                      <a:ea typeface="宋体" panose="02010600030101010101" pitchFamily="2" charset="-122"/>
                                      <a:cs typeface="Times New Roman" panose="02020603050405020304" pitchFamily="18" charset="0"/>
                                    </a:rPr>
                                    <m:t>2</m:t>
                                  </m:r>
                                </m:den>
                              </m:f>
                            </m:e>
                          </m:func>
                        </m:den>
                      </m:f>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To get the value of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𝛽</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We used </a:t>
                </a:r>
                <a:r>
                  <a:rPr lang="en-US" altLang="zh-CN" sz="1600" i="1" kern="0" dirty="0">
                    <a:effectLst/>
                    <a:latin typeface="Times New Roman" panose="02020603050405020304" pitchFamily="18" charset="0"/>
                    <a:ea typeface="宋体" panose="02010600030101010101" pitchFamily="2" charset="-122"/>
                    <a:cs typeface="Times New Roman" panose="02020603050405020304" pitchFamily="18" charset="0"/>
                  </a:rPr>
                  <a:t>Baidu Map,</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measured that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𝑂𝐴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is about </a:t>
                </a:r>
                <a:r>
                  <a:rPr lang="en-US" altLang="zh-CN" sz="1600" i="1" kern="0" dirty="0">
                    <a:effectLst/>
                    <a:latin typeface="Times New Roman" panose="02020603050405020304" pitchFamily="18" charset="0"/>
                    <a:ea typeface="宋体" panose="02010600030101010101" pitchFamily="2" charset="-122"/>
                    <a:cs typeface="Times New Roman" panose="02020603050405020304" pitchFamily="18" charset="0"/>
                  </a:rPr>
                  <a:t>247</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i="1" kern="0" dirty="0">
                    <a:effectLst/>
                    <a:latin typeface="Times New Roman" panose="02020603050405020304" pitchFamily="18" charset="0"/>
                    <a:ea typeface="宋体" panose="02010600030101010101" pitchFamily="2" charset="-122"/>
                    <a:cs typeface="Times New Roman" panose="02020603050405020304" pitchFamily="18" charset="0"/>
                  </a:rPr>
                  <a:t>meters</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Denote displacement of the runner is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𝑂𝐵</m:t>
                        </m:r>
                      </m:e>
                    </m:d>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&gt;0</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using some geometry knowledge we have </a:t>
                </a:r>
                <a14:m>
                  <m:oMath xmlns:m="http://schemas.openxmlformats.org/officeDocument/2006/math">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𝐴𝐵</m:t>
                        </m:r>
                      </m:e>
                    </m: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e>
                    </m:rad>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The distance difference of two signals is </a:t>
                </a:r>
                <a14:m>
                  <m:oMath xmlns:m="http://schemas.openxmlformats.org/officeDocument/2006/math">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𝐴𝐵</m:t>
                        </m:r>
                      </m:e>
                    </m: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𝐵𝑂</m:t>
                        </m:r>
                      </m:e>
                    </m: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𝐴𝑂</m:t>
                        </m:r>
                      </m:e>
                    </m:d>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so we have the relationship</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eqArrPr>
                        <m:e>
                          <m:rad>
                            <m:radPr>
                              <m:degHide m:val="on"/>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sup>
                              </m:sSup>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e>
                          </m:ra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in the triangle, we have</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𝑡𝑎𝑛</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−1</m:t>
                                  </m:r>
                                </m:sup>
                              </m:sSup>
                            </m:fName>
                            <m:e>
                              <m:f>
                                <m:f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𝐿</m:t>
                                  </m:r>
                                </m:num>
                                <m:den>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den>
                              </m:f>
                            </m:e>
                          </m:func>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600" dirty="0">
                    <a:effectLst/>
                    <a:latin typeface="Times New Roman" panose="02020603050405020304" pitchFamily="18" charset="0"/>
                    <a:ea typeface="宋体" panose="02010600030101010101" pitchFamily="2" charset="-122"/>
                  </a:rPr>
                  <a:t>	All the above, we can now use </a:t>
                </a:r>
                <a14:m>
                  <m:oMath xmlns:m="http://schemas.openxmlformats.org/officeDocument/2006/math">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00" dirty="0">
                    <a:effectLst/>
                    <a:latin typeface="Times New Roman" panose="02020603050405020304" pitchFamily="18" charset="0"/>
                    <a:ea typeface="宋体" panose="02010600030101010101" pitchFamily="2" charset="-122"/>
                  </a:rPr>
                  <a:t> and </a:t>
                </a:r>
                <a14:m>
                  <m:oMath xmlns:m="http://schemas.openxmlformats.org/officeDocument/2006/math">
                    <m:sSub>
                      <m:sSubPr>
                        <m:ctrlPr>
                          <a:rPr lang="zh-CN" altLang="zh-CN" sz="1600" i="1" kern="0">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en-US" altLang="zh-CN" sz="1600" dirty="0">
                    <a:effectLst/>
                    <a:latin typeface="Times New Roman" panose="02020603050405020304" pitchFamily="18" charset="0"/>
                    <a:ea typeface="宋体" panose="02010600030101010101" pitchFamily="2" charset="-122"/>
                  </a:rPr>
                  <a:t> to figure out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600" dirty="0">
                    <a:effectLst/>
                    <a:latin typeface="Times New Roman" panose="02020603050405020304" pitchFamily="18" charset="0"/>
                    <a:ea typeface="宋体" panose="02010600030101010101" pitchFamily="2" charset="-122"/>
                  </a:rPr>
                  <a:t>. To obtain a smoother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dirty="0">
                    <a:effectLst/>
                    <a:latin typeface="Times New Roman" panose="02020603050405020304" pitchFamily="18" charset="0"/>
                    <a:ea typeface="宋体" panose="02010600030101010101" pitchFamily="2" charset="-122"/>
                  </a:rPr>
                  <a:t> we can integrate </a:t>
                </a:r>
                <a14:m>
                  <m:oMath xmlns:m="http://schemas.openxmlformats.org/officeDocument/2006/math">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dirty="0">
                    <a:effectLst/>
                    <a:latin typeface="Times New Roman" panose="02020603050405020304" pitchFamily="18" charset="0"/>
                    <a:ea typeface="宋体" panose="02010600030101010101" pitchFamily="2" charset="-122"/>
                  </a:rPr>
                  <a:t> again to achieve that. And we think that repeat this process for several times will make the result be stable. The whole process is like: </a:t>
                </a:r>
                <a14:m>
                  <m:oMath xmlns:m="http://schemas.openxmlformats.org/officeDocument/2006/math">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𝐿</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𝑣</m:t>
                    </m:r>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𝑠𝑚𝑜𝑜𝑡h</m:t>
                        </m:r>
                      </m:sub>
                    </m:sSub>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d>
                  </m:oMath>
                </a14:m>
                <a:r>
                  <a:rPr lang="en-US" altLang="zh-CN" sz="1600" dirty="0">
                    <a:effectLst/>
                    <a:latin typeface="Times New Roman" panose="02020603050405020304" pitchFamily="18" charset="0"/>
                    <a:ea typeface="宋体" panose="02010600030101010101" pitchFamily="2" charset="-122"/>
                  </a:rPr>
                  <a:t>.</a:t>
                </a:r>
                <a:endParaRPr lang="zh-CN" altLang="en-US" sz="1600" dirty="0"/>
              </a:p>
            </p:txBody>
          </p:sp>
        </mc:Choice>
        <mc:Fallback xmlns="">
          <p:sp>
            <p:nvSpPr>
              <p:cNvPr id="9" name="文本框 8">
                <a:extLst>
                  <a:ext uri="{FF2B5EF4-FFF2-40B4-BE49-F238E27FC236}">
                    <a16:creationId xmlns:a16="http://schemas.microsoft.com/office/drawing/2014/main" id="{23C9799C-A1EC-0A6C-A624-BA0117B9F3A5}"/>
                  </a:ext>
                </a:extLst>
              </p:cNvPr>
              <p:cNvSpPr txBox="1">
                <a:spLocks noRot="1" noChangeAspect="1" noMove="1" noResize="1" noEditPoints="1" noAdjustHandles="1" noChangeArrowheads="1" noChangeShapeType="1" noTextEdit="1"/>
              </p:cNvSpPr>
              <p:nvPr/>
            </p:nvSpPr>
            <p:spPr>
              <a:xfrm>
                <a:off x="3644285" y="1785656"/>
                <a:ext cx="7923319" cy="4597092"/>
              </a:xfrm>
              <a:prstGeom prst="rect">
                <a:avLst/>
              </a:prstGeom>
              <a:blipFill>
                <a:blip r:embed="rId3"/>
                <a:stretch>
                  <a:fillRect l="-462" t="-531" r="-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005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7823C-10F5-1014-CC9A-6BA872F50DFA}"/>
              </a:ext>
            </a:extLst>
          </p:cNvPr>
          <p:cNvSpPr>
            <a:spLocks noGrp="1"/>
          </p:cNvSpPr>
          <p:nvPr>
            <p:ph type="title"/>
          </p:nvPr>
        </p:nvSpPr>
        <p:spPr/>
        <p:txBody>
          <a:bodyPr/>
          <a:lstStyle/>
          <a:p>
            <a:pPr algn="ctr"/>
            <a:r>
              <a:rPr lang="en-US" altLang="zh-CN" b="1" i="1" dirty="0"/>
              <a:t>Introduction</a:t>
            </a:r>
            <a:br>
              <a:rPr lang="en-US" altLang="zh-CN" b="1" dirty="0"/>
            </a:br>
            <a:br>
              <a:rPr lang="en-US" altLang="zh-CN" b="1" dirty="0"/>
            </a:br>
            <a:r>
              <a:rPr lang="en-US" altLang="zh-CN" b="1" dirty="0"/>
              <a:t>Methodology</a:t>
            </a:r>
            <a:br>
              <a:rPr lang="en-US" altLang="zh-CN" b="1" dirty="0"/>
            </a:br>
            <a:br>
              <a:rPr lang="en-US" altLang="zh-CN" b="1" dirty="0"/>
            </a:br>
            <a:r>
              <a:rPr lang="en-US" altLang="zh-CN" sz="2400" b="1" dirty="0"/>
              <a:t>Ambiguity</a:t>
            </a:r>
            <a:br>
              <a:rPr lang="en-US" altLang="zh-CN" sz="2400" b="1" dirty="0"/>
            </a:br>
            <a:r>
              <a:rPr lang="en-US" altLang="zh-CN" sz="2400" b="1" dirty="0"/>
              <a:t>Function</a:t>
            </a:r>
            <a:endParaRPr lang="zh-CN" altLang="en-US" b="1"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C6AAC56-6FA3-BF0F-6FD8-AC6F56783B07}"/>
                  </a:ext>
                </a:extLst>
              </p:cNvPr>
              <p:cNvSpPr txBox="1"/>
              <p:nvPr/>
            </p:nvSpPr>
            <p:spPr>
              <a:xfrm>
                <a:off x="3759693" y="1475360"/>
                <a:ext cx="7701378" cy="4042260"/>
              </a:xfrm>
              <a:prstGeom prst="rect">
                <a:avLst/>
              </a:prstGeom>
              <a:noFill/>
            </p:spPr>
            <p:txBody>
              <a:bodyPr wrap="square">
                <a:spAutoFit/>
              </a:bodyPr>
              <a:lstStyle/>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The next question is, how to figure out </a:t>
                </a:r>
                <a14:m>
                  <m:oMath xmlns:m="http://schemas.openxmlformats.org/officeDocument/2006/math">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To solve this problem, we use the </a:t>
                </a:r>
                <a:r>
                  <a:rPr lang="en-US" altLang="zh-CN" sz="1600" i="1" kern="0" dirty="0">
                    <a:effectLst/>
                    <a:latin typeface="Times New Roman" panose="02020603050405020304" pitchFamily="18" charset="0"/>
                    <a:ea typeface="宋体" panose="02010600030101010101" pitchFamily="2" charset="-122"/>
                    <a:cs typeface="Times New Roman" panose="02020603050405020304" pitchFamily="18" charset="0"/>
                  </a:rPr>
                  <a:t>Cross-correlation Function</a:t>
                </a:r>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(CCF), which is related to the self-correlation Function we used in echo cancellation. We define the ambiguity function as:</a:t>
                </a:r>
              </a:p>
              <a:p>
                <a:pPr algn="just"/>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𝐶𝑜𝑟</m:t>
                      </m:r>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e>
                      </m:d>
                      <m:r>
                        <m:rPr>
                          <m:aln/>
                        </m:rP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𝑇</m:t>
                          </m:r>
                        </m:sup>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𝑠𝑢𝑟</m:t>
                              </m:r>
                            </m:sub>
                          </m:sSub>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e>
                          </m:d>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𝑟𝑒𝑓</m:t>
                                      </m:r>
                                    </m:sub>
                                  </m:sSub>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𝑑𝑡</m:t>
                                      </m:r>
                                    </m:sup>
                                  </m:sSup>
                                </m:e>
                              </m:d>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up>
                          </m:sSup>
                        </m:e>
                      </m:nary>
                    </m:oMath>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eqArrPr>
                        <m:e>
                          <m:r>
                            <m:rPr>
                              <m:aln/>
                            </m:rP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nary>
                            <m:nary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𝑇</m:t>
                              </m:r>
                            </m:sup>
                            <m:e>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𝑠𝑢𝑟</m:t>
                                  </m:r>
                                </m:sub>
                              </m:sSub>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e>
                              </m:d>
                              <m:sSubSup>
                                <m:sSub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𝑟𝑒𝑓</m:t>
                                  </m:r>
                                </m:sub>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up>
                              </m:sSubSup>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e>
                              </m:d>
                              <m:sSup>
                                <m:sSup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𝑑𝑡</m:t>
                                  </m:r>
                                </m:sup>
                              </m:sSup>
                            </m:e>
                          </m:nary>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This function describes the correlation of the signals of the two channels after correction for a time shift of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a frequency shift of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Which means, when </a:t>
                </a:r>
                <a14:m>
                  <m:oMath xmlns:m="http://schemas.openxmlformats.org/officeDocument/2006/math">
                    <m:d>
                      <m:d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e>
                    </m:d>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is approaching the real value </a:t>
                </a:r>
                <a14:m>
                  <m:oMath xmlns:m="http://schemas.openxmlformats.org/officeDocument/2006/math">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the magnitude of the function gets larger.</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So, we can just obtain </a:t>
                </a:r>
                <a14:m>
                  <m:oMath xmlns:m="http://schemas.openxmlformats.org/officeDocument/2006/math">
                    <m:r>
                      <m:rPr>
                        <m:sty m:val="p"/>
                      </m:rPr>
                      <a:rPr lang="en-US" altLang="zh-CN" sz="1600" kern="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𝑡</m:t>
                    </m:r>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and </a:t>
                </a:r>
                <a14:m>
                  <m:oMath xmlns:m="http://schemas.openxmlformats.org/officeDocument/2006/math">
                    <m:sSub>
                      <m:sSubPr>
                        <m:ctrlPr>
                          <a:rPr lang="zh-CN" altLang="zh-CN" sz="16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kern="0">
                            <a:effectLst/>
                            <a:latin typeface="Cambria Math" panose="02040503050406030204" pitchFamily="18" charset="0"/>
                            <a:ea typeface="宋体" panose="02010600030101010101" pitchFamily="2" charset="-122"/>
                            <a:cs typeface="Times New Roman" panose="02020603050405020304" pitchFamily="18" charset="0"/>
                          </a:rPr>
                          <m:t>𝑑</m:t>
                        </m:r>
                      </m:sub>
                    </m:sSub>
                  </m:oMath>
                </a14:m>
                <a:r>
                  <a:rPr lang="en-US" altLang="zh-CN" sz="1600" kern="0" dirty="0">
                    <a:effectLst/>
                    <a:latin typeface="Times New Roman" panose="02020603050405020304" pitchFamily="18" charset="0"/>
                    <a:ea typeface="宋体" panose="02010600030101010101" pitchFamily="2" charset="-122"/>
                    <a:cs typeface="Times New Roman" panose="02020603050405020304" pitchFamily="18" charset="0"/>
                  </a:rPr>
                  <a:t> by maximizing the ambiguity function:</a:t>
                </a:r>
              </a:p>
              <a:p>
                <a:pPr algn="just"/>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lang="zh-CN" altLang="zh-CN" sz="1600" i="1" kern="0">
                              <a:effectLst/>
                              <a:latin typeface="Cambria Math" panose="02040503050406030204" pitchFamily="18" charset="0"/>
                              <a:ea typeface="Cambria Math" panose="02040503050406030204" pitchFamily="18" charset="0"/>
                            </a:rPr>
                          </m:ctrlPr>
                        </m:eqArrPr>
                        <m:e>
                          <m:d>
                            <m:dPr>
                              <m:ctrlPr>
                                <a:rPr lang="zh-CN" altLang="zh-CN" sz="1600" i="1" kern="0">
                                  <a:effectLst/>
                                  <a:latin typeface="Cambria Math" panose="02040503050406030204" pitchFamily="18" charset="0"/>
                                  <a:ea typeface="Cambria Math" panose="02040503050406030204" pitchFamily="18" charset="0"/>
                                </a:rPr>
                              </m:ctrlPr>
                            </m:dPr>
                            <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0">
                                      <a:effectLst/>
                                      <a:latin typeface="Cambria Math" panose="02040503050406030204" pitchFamily="18" charset="0"/>
                                      <a:ea typeface="Cambria Math" panose="020405030504060302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𝑑</m:t>
                                  </m:r>
                                </m:sub>
                              </m:sSub>
                            </m:e>
                          </m:d>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kern="0">
                                  <a:effectLst/>
                                  <a:latin typeface="Cambria Math" panose="02040503050406030204" pitchFamily="18" charset="0"/>
                                  <a:ea typeface="Cambria Math" panose="02040503050406030204" pitchFamily="18" charset="0"/>
                                </a:rPr>
                              </m:ctrlPr>
                            </m:funcPr>
                            <m:fName>
                              <m:limLow>
                                <m:limLowPr>
                                  <m:ctrlPr>
                                    <a:rPr lang="zh-CN" altLang="zh-CN" sz="1600" i="1" kern="0">
                                      <a:effectLst/>
                                      <a:latin typeface="Cambria Math" panose="02040503050406030204" pitchFamily="18" charset="0"/>
                                      <a:ea typeface="Cambria Math" panose="02040503050406030204" pitchFamily="18" charset="0"/>
                                    </a:rPr>
                                  </m:ctrlPr>
                                </m:limLow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𝑎𝑟𝑔</m:t>
                                  </m:r>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max</m:t>
                                  </m:r>
                                </m:e>
                                <m:lim>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𝑑</m:t>
                                      </m:r>
                                    </m:e>
                                  </m:d>
                                </m:lim>
                              </m:limLow>
                            </m:fName>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𝐶𝑜𝑟</m:t>
                              </m:r>
                              <m:d>
                                <m:dPr>
                                  <m:ctrlPr>
                                    <a:rPr lang="zh-CN" altLang="zh-CN" sz="1600" i="1" kern="0">
                                      <a:effectLst/>
                                      <a:latin typeface="Cambria Math" panose="02040503050406030204" pitchFamily="18" charset="0"/>
                                      <a:ea typeface="Cambria Math" panose="02040503050406030204" pitchFamily="18" charset="0"/>
                                    </a:rPr>
                                  </m:ctrlPr>
                                </m:d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𝑑</m:t>
                                  </m:r>
                                </m:e>
                              </m:d>
                            </m:e>
                          </m:func>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en-US" sz="1600" dirty="0"/>
              </a:p>
            </p:txBody>
          </p:sp>
        </mc:Choice>
        <mc:Fallback xmlns="">
          <p:sp>
            <p:nvSpPr>
              <p:cNvPr id="6" name="文本框 5">
                <a:extLst>
                  <a:ext uri="{FF2B5EF4-FFF2-40B4-BE49-F238E27FC236}">
                    <a16:creationId xmlns:a16="http://schemas.microsoft.com/office/drawing/2014/main" id="{6C6AAC56-6FA3-BF0F-6FD8-AC6F56783B07}"/>
                  </a:ext>
                </a:extLst>
              </p:cNvPr>
              <p:cNvSpPr txBox="1">
                <a:spLocks noRot="1" noChangeAspect="1" noMove="1" noResize="1" noEditPoints="1" noAdjustHandles="1" noChangeArrowheads="1" noChangeShapeType="1" noTextEdit="1"/>
              </p:cNvSpPr>
              <p:nvPr/>
            </p:nvSpPr>
            <p:spPr>
              <a:xfrm>
                <a:off x="3759693" y="1475360"/>
                <a:ext cx="7701378" cy="4042260"/>
              </a:xfrm>
              <a:prstGeom prst="rect">
                <a:avLst/>
              </a:prstGeom>
              <a:blipFill>
                <a:blip r:embed="rId2"/>
                <a:stretch>
                  <a:fillRect l="-475" t="-452" r="-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6407095"/>
      </p:ext>
    </p:extLst>
  </p:cSld>
  <p:clrMapOvr>
    <a:masterClrMapping/>
  </p:clrMapOvr>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TM03457475[[fn=框架]]</Template>
  <TotalTime>256</TotalTime>
  <Words>1457</Words>
  <Application>Microsoft Office PowerPoint</Application>
  <PresentationFormat>宽屏</PresentationFormat>
  <Paragraphs>127</Paragraphs>
  <Slides>26</Slides>
  <Notes>2</Notes>
  <HiddenSlides>4</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等线</vt:lpstr>
      <vt:lpstr>Agency FB</vt:lpstr>
      <vt:lpstr>Calibri</vt:lpstr>
      <vt:lpstr>Cambria Math</vt:lpstr>
      <vt:lpstr>Consolas</vt:lpstr>
      <vt:lpstr>Corbel</vt:lpstr>
      <vt:lpstr>Times New Roman</vt:lpstr>
      <vt:lpstr>Wingdings 2</vt:lpstr>
      <vt:lpstr>框架</vt:lpstr>
      <vt:lpstr>Motion Detection via Communication Signals</vt:lpstr>
      <vt:lpstr>Introduction</vt:lpstr>
      <vt:lpstr>PowerPoint 演示文稿</vt:lpstr>
      <vt:lpstr>Introduction  Background Information  Multipath Propagation</vt:lpstr>
      <vt:lpstr>Introduction  Background Information  Doppler Frequency</vt:lpstr>
      <vt:lpstr>Introduction  Background Information  Radars</vt:lpstr>
      <vt:lpstr>Introduction  Objective</vt:lpstr>
      <vt:lpstr>Introduction  Methodology  Motion Analysis</vt:lpstr>
      <vt:lpstr>Introduction  Methodology  Ambiguity Function</vt:lpstr>
      <vt:lpstr>Results &amp; Analysis</vt:lpstr>
      <vt:lpstr>Results &amp; Analysis  Task 1</vt:lpstr>
      <vt:lpstr>Results &amp; Analysis  Task 1</vt:lpstr>
      <vt:lpstr>Results &amp; Analysis  Task 1</vt:lpstr>
      <vt:lpstr>Results &amp; Analysis  Task 1</vt:lpstr>
      <vt:lpstr>Results &amp; Analysis  Task 2</vt:lpstr>
      <vt:lpstr>Results &amp; Analysis  Task 2</vt:lpstr>
      <vt:lpstr>Results &amp; Analysis  Task 2</vt:lpstr>
      <vt:lpstr>Results &amp; Analysis  Task 2</vt:lpstr>
      <vt:lpstr>Results &amp; Analysis  Task 3</vt:lpstr>
      <vt:lpstr>Extension</vt:lpstr>
      <vt:lpstr>PowerPoint 演示文稿</vt:lpstr>
      <vt:lpstr>Extension</vt:lpstr>
      <vt:lpstr>Review</vt:lpstr>
      <vt:lpstr>Review  Experience</vt:lpstr>
      <vt:lpstr>Review  Contributors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Detection via Communication Signals</dc:title>
  <dc:creator>W ZY</dc:creator>
  <cp:lastModifiedBy>W ZY</cp:lastModifiedBy>
  <cp:revision>47</cp:revision>
  <dcterms:created xsi:type="dcterms:W3CDTF">2022-05-31T08:00:50Z</dcterms:created>
  <dcterms:modified xsi:type="dcterms:W3CDTF">2022-06-03T13:55:05Z</dcterms:modified>
</cp:coreProperties>
</file>